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Ex1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69" r:id="rId2"/>
    <p:sldId id="279" r:id="rId3"/>
    <p:sldId id="280" r:id="rId4"/>
    <p:sldId id="256" r:id="rId5"/>
    <p:sldId id="268" r:id="rId6"/>
    <p:sldId id="257" r:id="rId7"/>
    <p:sldId id="259" r:id="rId8"/>
    <p:sldId id="260" r:id="rId9"/>
    <p:sldId id="258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3" r:id="rId18"/>
    <p:sldId id="272" r:id="rId19"/>
    <p:sldId id="270" r:id="rId20"/>
    <p:sldId id="276" r:id="rId21"/>
    <p:sldId id="278" r:id="rId22"/>
    <p:sldId id="271" r:id="rId23"/>
    <p:sldId id="274" r:id="rId24"/>
    <p:sldId id="275" r:id="rId25"/>
    <p:sldId id="277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 autoAdjust="0"/>
    <p:restoredTop sz="94660"/>
  </p:normalViewPr>
  <p:slideViewPr>
    <p:cSldViewPr snapToGrid="0">
      <p:cViewPr>
        <p:scale>
          <a:sx n="65" d="100"/>
          <a:sy n="65" d="100"/>
        </p:scale>
        <p:origin x="547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ilp\Downloads\project%203\Book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C:\Users\shilp\Downloads\project%203\Weekly_Retention_Analysis_output_5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jobs_reviewed_per_hour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Sheet1!$C$4:$C$9</c:f>
              <c:strCache>
                <c:ptCount val="6"/>
                <c:pt idx="0">
                  <c:v>11/30/2020</c:v>
                </c:pt>
                <c:pt idx="1">
                  <c:v>11/29/2020</c:v>
                </c:pt>
                <c:pt idx="2">
                  <c:v>11/28/2020</c:v>
                </c:pt>
                <c:pt idx="3">
                  <c:v>11/27/2020</c:v>
                </c:pt>
                <c:pt idx="4">
                  <c:v>11/26/2020</c:v>
                </c:pt>
                <c:pt idx="5">
                  <c:v>11/25/2020</c:v>
                </c:pt>
              </c:strCache>
            </c:strRef>
          </c:cat>
          <c:val>
            <c:numRef>
              <c:f>Sheet1!$D$4:$D$9</c:f>
              <c:numCache>
                <c:formatCode>General</c:formatCode>
                <c:ptCount val="6"/>
                <c:pt idx="0">
                  <c:v>180</c:v>
                </c:pt>
                <c:pt idx="1">
                  <c:v>180</c:v>
                </c:pt>
                <c:pt idx="2">
                  <c:v>218</c:v>
                </c:pt>
                <c:pt idx="3">
                  <c:v>35</c:v>
                </c:pt>
                <c:pt idx="4">
                  <c:v>64</c:v>
                </c:pt>
                <c:pt idx="5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39-47EB-8E15-016F97EDA78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473690095"/>
        <c:axId val="473683855"/>
      </c:barChart>
      <c:catAx>
        <c:axId val="4736900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683855"/>
        <c:crosses val="autoZero"/>
        <c:auto val="1"/>
        <c:lblAlgn val="ctr"/>
        <c:lblOffset val="100"/>
        <c:noMultiLvlLbl val="0"/>
      </c:catAx>
      <c:valAx>
        <c:axId val="4736838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736900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Sheet2!$A$1</c:f>
              <c:strCache>
                <c:ptCount val="1"/>
                <c:pt idx="0">
                  <c:v>7-day rolling average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7000"/>
                    <a:satMod val="100000"/>
                    <a:lumMod val="102000"/>
                  </a:schemeClr>
                </a:gs>
                <a:gs pos="50000">
                  <a:schemeClr val="accent2">
                    <a:shade val="100000"/>
                    <a:satMod val="103000"/>
                    <a:lumMod val="100000"/>
                  </a:schemeClr>
                </a:gs>
                <a:gs pos="100000">
                  <a:schemeClr val="accent2">
                    <a:shade val="93000"/>
                    <a:satMod val="11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5880" dist="1524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l"/>
            </a:scene3d>
            <a:sp3d prstMaterial="dkEdge">
              <a:bevelT w="0" h="0"/>
            </a:sp3d>
          </c:spPr>
          <c:invertIfNegative val="0"/>
          <c:cat>
            <c:strRef>
              <c:f>Sheet2!$D$2:$D$7</c:f>
              <c:strCache>
                <c:ptCount val="6"/>
                <c:pt idx="0">
                  <c:v>11/25/2020</c:v>
                </c:pt>
                <c:pt idx="1">
                  <c:v>11/26/2020</c:v>
                </c:pt>
                <c:pt idx="2">
                  <c:v>11/27/2020</c:v>
                </c:pt>
                <c:pt idx="3">
                  <c:v>11/28/2020</c:v>
                </c:pt>
                <c:pt idx="4">
                  <c:v>11/29/2020</c:v>
                </c:pt>
                <c:pt idx="5">
                  <c:v>11/30/2020</c:v>
                </c:pt>
              </c:strCache>
            </c:strRef>
          </c:cat>
          <c:val>
            <c:numRef>
              <c:f>Sheet2!$A$2</c:f>
              <c:numCache>
                <c:formatCode>General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DB-4C58-9280-E838FD83E2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33304463"/>
        <c:axId val="633294863"/>
      </c:barChart>
      <c:lineChart>
        <c:grouping val="standard"/>
        <c:varyColors val="0"/>
        <c:ser>
          <c:idx val="0"/>
          <c:order val="0"/>
          <c:tx>
            <c:strRef>
              <c:f>Sheet2!$E$1</c:f>
              <c:strCache>
                <c:ptCount val="1"/>
                <c:pt idx="0">
                  <c:v>daily_throughput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5880" dist="15240" dir="5400000" algn="ctr" rotWithShape="0">
                <a:srgbClr val="000000">
                  <a:alpha val="4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97000"/>
                      <a:satMod val="100000"/>
                      <a:lumMod val="102000"/>
                    </a:schemeClr>
                  </a:gs>
                  <a:gs pos="50000">
                    <a:schemeClr val="accent1">
                      <a:shade val="100000"/>
                      <a:satMod val="103000"/>
                      <a:lumMod val="100000"/>
                    </a:schemeClr>
                  </a:gs>
                  <a:gs pos="100000">
                    <a:schemeClr val="accent1">
                      <a:shade val="93000"/>
                      <a:satMod val="110000"/>
                      <a:lumMod val="99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5880" dist="15240" dir="5400000" algn="ctr" rotWithShape="0">
                  <a:srgbClr val="000000">
                    <a:alpha val="4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l"/>
              </a:scene3d>
              <a:sp3d prstMaterial="dkEdge">
                <a:bevelT w="0" h="0"/>
              </a:sp3d>
            </c:spPr>
          </c:marker>
          <c:cat>
            <c:strRef>
              <c:f>Sheet2!$D$2:$D$7</c:f>
              <c:strCache>
                <c:ptCount val="6"/>
                <c:pt idx="0">
                  <c:v>11/25/2020</c:v>
                </c:pt>
                <c:pt idx="1">
                  <c:v>11/26/2020</c:v>
                </c:pt>
                <c:pt idx="2">
                  <c:v>11/27/2020</c:v>
                </c:pt>
                <c:pt idx="3">
                  <c:v>11/28/2020</c:v>
                </c:pt>
                <c:pt idx="4">
                  <c:v>11/29/2020</c:v>
                </c:pt>
                <c:pt idx="5">
                  <c:v>11/30/2020</c:v>
                </c:pt>
              </c:strCache>
            </c:strRef>
          </c:cat>
          <c:val>
            <c:numRef>
              <c:f>Sheet2!$E$2:$E$7</c:f>
              <c:numCache>
                <c:formatCode>General</c:formatCode>
                <c:ptCount val="6"/>
                <c:pt idx="0">
                  <c:v>0.02</c:v>
                </c:pt>
                <c:pt idx="1">
                  <c:v>0.02</c:v>
                </c:pt>
                <c:pt idx="2">
                  <c:v>0.01</c:v>
                </c:pt>
                <c:pt idx="3">
                  <c:v>0.06</c:v>
                </c:pt>
                <c:pt idx="4">
                  <c:v>0.05</c:v>
                </c:pt>
                <c:pt idx="5">
                  <c:v>0.05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BDB-4C58-9280-E838FD83E2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5335775"/>
        <c:axId val="515335295"/>
      </c:lineChart>
      <c:catAx>
        <c:axId val="633304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294863"/>
        <c:crosses val="autoZero"/>
        <c:auto val="1"/>
        <c:lblAlgn val="ctr"/>
        <c:lblOffset val="100"/>
        <c:noMultiLvlLbl val="0"/>
      </c:catAx>
      <c:valAx>
        <c:axId val="633294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304463"/>
        <c:crosses val="autoZero"/>
        <c:crossBetween val="between"/>
      </c:valAx>
      <c:valAx>
        <c:axId val="515335295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335775"/>
        <c:crosses val="max"/>
        <c:crossBetween val="between"/>
      </c:valAx>
      <c:catAx>
        <c:axId val="51533577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533529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percentage_share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973083466935712"/>
          <c:y val="0.12047115224793684"/>
          <c:w val="0.42764793486807329"/>
          <c:h val="0.74945657667422771"/>
        </c:manualLayout>
      </c:layout>
      <c:pieChart>
        <c:varyColors val="1"/>
        <c:ser>
          <c:idx val="0"/>
          <c:order val="0"/>
          <c:tx>
            <c:strRef>
              <c:f>Sheet3!$B$1</c:f>
              <c:strCache>
                <c:ptCount val="1"/>
                <c:pt idx="0">
                  <c:v>percentage_share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F61-48DC-8F3D-4B20B40D92D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F61-48DC-8F3D-4B20B40D92D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F61-48DC-8F3D-4B20B40D92D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F61-48DC-8F3D-4B20B40D92D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F61-48DC-8F3D-4B20B40D92D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1F61-48DC-8F3D-4B20B40D92D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Sheet3!$A$2:$A$7</c:f>
              <c:strCache>
                <c:ptCount val="6"/>
                <c:pt idx="0">
                  <c:v>French</c:v>
                </c:pt>
                <c:pt idx="1">
                  <c:v>Persian</c:v>
                </c:pt>
                <c:pt idx="2">
                  <c:v>Italian</c:v>
                </c:pt>
                <c:pt idx="3">
                  <c:v>Arabic</c:v>
                </c:pt>
                <c:pt idx="4">
                  <c:v>English</c:v>
                </c:pt>
                <c:pt idx="5">
                  <c:v>Hindi</c:v>
                </c:pt>
              </c:strCache>
            </c:strRef>
          </c:cat>
          <c:val>
            <c:numRef>
              <c:f>Sheet3!$B$2:$B$7</c:f>
              <c:numCache>
                <c:formatCode>General</c:formatCode>
                <c:ptCount val="6"/>
                <c:pt idx="0" formatCode="0.00">
                  <c:v>34.9</c:v>
                </c:pt>
                <c:pt idx="1">
                  <c:v>32.89</c:v>
                </c:pt>
                <c:pt idx="2" formatCode="0.00">
                  <c:v>15.1</c:v>
                </c:pt>
                <c:pt idx="3">
                  <c:v>8.39</c:v>
                </c:pt>
                <c:pt idx="4">
                  <c:v>5.03</c:v>
                </c:pt>
                <c:pt idx="5">
                  <c:v>3.69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F61-48DC-8F3D-4B20B40D92D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active_users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5880" dist="15240" dir="5400000" algn="ctr" rotWithShape="0">
                <a:srgbClr val="000000">
                  <a:alpha val="45000"/>
                </a:srgbClr>
              </a:outerShdw>
            </a:effectLst>
          </c:spPr>
          <c:marker>
            <c:symbol val="none"/>
          </c:marker>
          <c:cat>
            <c:numRef>
              <c:f>Sheet4!$A$2:$A$20</c:f>
              <c:numCache>
                <c:formatCode>General</c:formatCode>
                <c:ptCount val="19"/>
                <c:pt idx="0">
                  <c:v>17</c:v>
                </c:pt>
                <c:pt idx="1">
                  <c:v>18</c:v>
                </c:pt>
                <c:pt idx="2">
                  <c:v>19</c:v>
                </c:pt>
                <c:pt idx="3">
                  <c:v>20</c:v>
                </c:pt>
                <c:pt idx="4">
                  <c:v>21</c:v>
                </c:pt>
                <c:pt idx="5">
                  <c:v>22</c:v>
                </c:pt>
                <c:pt idx="6">
                  <c:v>23</c:v>
                </c:pt>
                <c:pt idx="7">
                  <c:v>24</c:v>
                </c:pt>
                <c:pt idx="8">
                  <c:v>25</c:v>
                </c:pt>
                <c:pt idx="9">
                  <c:v>26</c:v>
                </c:pt>
                <c:pt idx="10">
                  <c:v>27</c:v>
                </c:pt>
                <c:pt idx="11">
                  <c:v>28</c:v>
                </c:pt>
                <c:pt idx="12">
                  <c:v>29</c:v>
                </c:pt>
                <c:pt idx="13">
                  <c:v>30</c:v>
                </c:pt>
                <c:pt idx="14">
                  <c:v>31</c:v>
                </c:pt>
                <c:pt idx="15">
                  <c:v>32</c:v>
                </c:pt>
                <c:pt idx="16">
                  <c:v>33</c:v>
                </c:pt>
                <c:pt idx="17">
                  <c:v>34</c:v>
                </c:pt>
                <c:pt idx="18">
                  <c:v>35</c:v>
                </c:pt>
              </c:numCache>
            </c:numRef>
          </c:cat>
          <c:val>
            <c:numRef>
              <c:f>Sheet4!$B$2:$B$20</c:f>
              <c:numCache>
                <c:formatCode>General</c:formatCode>
                <c:ptCount val="19"/>
                <c:pt idx="0">
                  <c:v>663</c:v>
                </c:pt>
                <c:pt idx="1">
                  <c:v>1068</c:v>
                </c:pt>
                <c:pt idx="2">
                  <c:v>1113</c:v>
                </c:pt>
                <c:pt idx="3">
                  <c:v>1154</c:v>
                </c:pt>
                <c:pt idx="4">
                  <c:v>1121</c:v>
                </c:pt>
                <c:pt idx="5">
                  <c:v>1186</c:v>
                </c:pt>
                <c:pt idx="6">
                  <c:v>1232</c:v>
                </c:pt>
                <c:pt idx="7">
                  <c:v>1275</c:v>
                </c:pt>
                <c:pt idx="8">
                  <c:v>1264</c:v>
                </c:pt>
                <c:pt idx="9">
                  <c:v>1302</c:v>
                </c:pt>
                <c:pt idx="10">
                  <c:v>1372</c:v>
                </c:pt>
                <c:pt idx="11">
                  <c:v>1365</c:v>
                </c:pt>
                <c:pt idx="12">
                  <c:v>1376</c:v>
                </c:pt>
                <c:pt idx="13">
                  <c:v>1467</c:v>
                </c:pt>
                <c:pt idx="14">
                  <c:v>1299</c:v>
                </c:pt>
                <c:pt idx="15">
                  <c:v>1225</c:v>
                </c:pt>
                <c:pt idx="16">
                  <c:v>1225</c:v>
                </c:pt>
                <c:pt idx="17">
                  <c:v>1204</c:v>
                </c:pt>
                <c:pt idx="18">
                  <c:v>104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A7E-42E4-A759-44E4E2C5F1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7615039"/>
        <c:axId val="517622239"/>
      </c:lineChart>
      <c:catAx>
        <c:axId val="517615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622239"/>
        <c:crosses val="autoZero"/>
        <c:auto val="1"/>
        <c:lblAlgn val="ctr"/>
        <c:lblOffset val="100"/>
        <c:noMultiLvlLbl val="0"/>
      </c:catAx>
      <c:valAx>
        <c:axId val="517622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615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user_growth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Sheet6!$A$1</c:f>
              <c:strCache>
                <c:ptCount val="1"/>
                <c:pt idx="0">
                  <c:v> year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Sheet6!$A$2:$A$90</c:f>
              <c:numCache>
                <c:formatCode>General</c:formatCode>
                <c:ptCount val="89"/>
                <c:pt idx="0">
                  <c:v>2013</c:v>
                </c:pt>
                <c:pt idx="1">
                  <c:v>2013</c:v>
                </c:pt>
                <c:pt idx="2">
                  <c:v>2013</c:v>
                </c:pt>
                <c:pt idx="3">
                  <c:v>2013</c:v>
                </c:pt>
                <c:pt idx="4">
                  <c:v>2013</c:v>
                </c:pt>
                <c:pt idx="5">
                  <c:v>2013</c:v>
                </c:pt>
                <c:pt idx="6">
                  <c:v>2013</c:v>
                </c:pt>
                <c:pt idx="7">
                  <c:v>2013</c:v>
                </c:pt>
                <c:pt idx="8">
                  <c:v>2013</c:v>
                </c:pt>
                <c:pt idx="9">
                  <c:v>2013</c:v>
                </c:pt>
                <c:pt idx="10">
                  <c:v>2013</c:v>
                </c:pt>
                <c:pt idx="11">
                  <c:v>2013</c:v>
                </c:pt>
                <c:pt idx="12">
                  <c:v>2013</c:v>
                </c:pt>
                <c:pt idx="13">
                  <c:v>2013</c:v>
                </c:pt>
                <c:pt idx="14">
                  <c:v>2013</c:v>
                </c:pt>
                <c:pt idx="15">
                  <c:v>2013</c:v>
                </c:pt>
                <c:pt idx="16">
                  <c:v>2013</c:v>
                </c:pt>
                <c:pt idx="17">
                  <c:v>2013</c:v>
                </c:pt>
                <c:pt idx="18">
                  <c:v>2013</c:v>
                </c:pt>
                <c:pt idx="19">
                  <c:v>2013</c:v>
                </c:pt>
                <c:pt idx="20">
                  <c:v>2013</c:v>
                </c:pt>
                <c:pt idx="21">
                  <c:v>2013</c:v>
                </c:pt>
                <c:pt idx="22">
                  <c:v>2013</c:v>
                </c:pt>
                <c:pt idx="23">
                  <c:v>2013</c:v>
                </c:pt>
                <c:pt idx="24">
                  <c:v>2013</c:v>
                </c:pt>
                <c:pt idx="25">
                  <c:v>2013</c:v>
                </c:pt>
                <c:pt idx="26">
                  <c:v>2013</c:v>
                </c:pt>
                <c:pt idx="27">
                  <c:v>2013</c:v>
                </c:pt>
                <c:pt idx="28">
                  <c:v>2013</c:v>
                </c:pt>
                <c:pt idx="29">
                  <c:v>2013</c:v>
                </c:pt>
                <c:pt idx="30">
                  <c:v>2013</c:v>
                </c:pt>
                <c:pt idx="31">
                  <c:v>2013</c:v>
                </c:pt>
                <c:pt idx="32">
                  <c:v>2013</c:v>
                </c:pt>
                <c:pt idx="33">
                  <c:v>2013</c:v>
                </c:pt>
                <c:pt idx="34">
                  <c:v>2013</c:v>
                </c:pt>
                <c:pt idx="35">
                  <c:v>2013</c:v>
                </c:pt>
                <c:pt idx="36">
                  <c:v>2013</c:v>
                </c:pt>
                <c:pt idx="37">
                  <c:v>2013</c:v>
                </c:pt>
                <c:pt idx="38">
                  <c:v>2013</c:v>
                </c:pt>
                <c:pt idx="39">
                  <c:v>2013</c:v>
                </c:pt>
                <c:pt idx="40">
                  <c:v>2013</c:v>
                </c:pt>
                <c:pt idx="41">
                  <c:v>2013</c:v>
                </c:pt>
                <c:pt idx="42">
                  <c:v>2013</c:v>
                </c:pt>
                <c:pt idx="43">
                  <c:v>2013</c:v>
                </c:pt>
                <c:pt idx="44">
                  <c:v>2013</c:v>
                </c:pt>
                <c:pt idx="45">
                  <c:v>2013</c:v>
                </c:pt>
                <c:pt idx="46">
                  <c:v>2013</c:v>
                </c:pt>
                <c:pt idx="47">
                  <c:v>2013</c:v>
                </c:pt>
                <c:pt idx="48">
                  <c:v>2013</c:v>
                </c:pt>
                <c:pt idx="49">
                  <c:v>2013</c:v>
                </c:pt>
                <c:pt idx="50">
                  <c:v>2013</c:v>
                </c:pt>
                <c:pt idx="51">
                  <c:v>2013</c:v>
                </c:pt>
                <c:pt idx="52">
                  <c:v>2013</c:v>
                </c:pt>
                <c:pt idx="53">
                  <c:v>2014</c:v>
                </c:pt>
                <c:pt idx="54">
                  <c:v>2014</c:v>
                </c:pt>
                <c:pt idx="55">
                  <c:v>2014</c:v>
                </c:pt>
                <c:pt idx="56">
                  <c:v>2014</c:v>
                </c:pt>
                <c:pt idx="57">
                  <c:v>2014</c:v>
                </c:pt>
                <c:pt idx="58">
                  <c:v>2014</c:v>
                </c:pt>
                <c:pt idx="59">
                  <c:v>2014</c:v>
                </c:pt>
                <c:pt idx="60">
                  <c:v>2014</c:v>
                </c:pt>
                <c:pt idx="61">
                  <c:v>2014</c:v>
                </c:pt>
                <c:pt idx="62">
                  <c:v>2014</c:v>
                </c:pt>
                <c:pt idx="63">
                  <c:v>2014</c:v>
                </c:pt>
                <c:pt idx="64">
                  <c:v>2014</c:v>
                </c:pt>
                <c:pt idx="65">
                  <c:v>2014</c:v>
                </c:pt>
                <c:pt idx="66">
                  <c:v>2014</c:v>
                </c:pt>
                <c:pt idx="67">
                  <c:v>2014</c:v>
                </c:pt>
                <c:pt idx="68">
                  <c:v>2014</c:v>
                </c:pt>
                <c:pt idx="69">
                  <c:v>2014</c:v>
                </c:pt>
                <c:pt idx="70">
                  <c:v>2014</c:v>
                </c:pt>
                <c:pt idx="71">
                  <c:v>2014</c:v>
                </c:pt>
                <c:pt idx="72">
                  <c:v>2014</c:v>
                </c:pt>
                <c:pt idx="73">
                  <c:v>2014</c:v>
                </c:pt>
                <c:pt idx="74">
                  <c:v>2014</c:v>
                </c:pt>
                <c:pt idx="75">
                  <c:v>2014</c:v>
                </c:pt>
                <c:pt idx="76">
                  <c:v>2014</c:v>
                </c:pt>
                <c:pt idx="77">
                  <c:v>2014</c:v>
                </c:pt>
                <c:pt idx="78">
                  <c:v>2014</c:v>
                </c:pt>
                <c:pt idx="79">
                  <c:v>2014</c:v>
                </c:pt>
                <c:pt idx="80">
                  <c:v>2014</c:v>
                </c:pt>
                <c:pt idx="81">
                  <c:v>2014</c:v>
                </c:pt>
                <c:pt idx="82">
                  <c:v>2014</c:v>
                </c:pt>
                <c:pt idx="83">
                  <c:v>2014</c:v>
                </c:pt>
                <c:pt idx="84">
                  <c:v>2014</c:v>
                </c:pt>
                <c:pt idx="85">
                  <c:v>2014</c:v>
                </c:pt>
                <c:pt idx="86">
                  <c:v>2014</c:v>
                </c:pt>
                <c:pt idx="87">
                  <c:v>2014</c:v>
                </c:pt>
                <c:pt idx="88">
                  <c:v>2014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82-495A-8940-030AF69FEB35}"/>
            </c:ext>
          </c:extLst>
        </c:ser>
        <c:ser>
          <c:idx val="1"/>
          <c:order val="1"/>
          <c:tx>
            <c:strRef>
              <c:f>Sheet6!$B$1</c:f>
              <c:strCache>
                <c:ptCount val="1"/>
                <c:pt idx="0">
                  <c:v>week_num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Sheet6!$B$2:$B$90</c:f>
              <c:numCache>
                <c:formatCode>General</c:formatCode>
                <c:ptCount val="8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0</c:v>
                </c:pt>
                <c:pt idx="54">
                  <c:v>1</c:v>
                </c:pt>
                <c:pt idx="55">
                  <c:v>2</c:v>
                </c:pt>
                <c:pt idx="56">
                  <c:v>3</c:v>
                </c:pt>
                <c:pt idx="57">
                  <c:v>4</c:v>
                </c:pt>
                <c:pt idx="58">
                  <c:v>5</c:v>
                </c:pt>
                <c:pt idx="59">
                  <c:v>6</c:v>
                </c:pt>
                <c:pt idx="60">
                  <c:v>7</c:v>
                </c:pt>
                <c:pt idx="61">
                  <c:v>8</c:v>
                </c:pt>
                <c:pt idx="62">
                  <c:v>9</c:v>
                </c:pt>
                <c:pt idx="63">
                  <c:v>10</c:v>
                </c:pt>
                <c:pt idx="64">
                  <c:v>11</c:v>
                </c:pt>
                <c:pt idx="65">
                  <c:v>12</c:v>
                </c:pt>
                <c:pt idx="66">
                  <c:v>13</c:v>
                </c:pt>
                <c:pt idx="67">
                  <c:v>14</c:v>
                </c:pt>
                <c:pt idx="68">
                  <c:v>15</c:v>
                </c:pt>
                <c:pt idx="69">
                  <c:v>16</c:v>
                </c:pt>
                <c:pt idx="70">
                  <c:v>17</c:v>
                </c:pt>
                <c:pt idx="71">
                  <c:v>18</c:v>
                </c:pt>
                <c:pt idx="72">
                  <c:v>19</c:v>
                </c:pt>
                <c:pt idx="73">
                  <c:v>20</c:v>
                </c:pt>
                <c:pt idx="74">
                  <c:v>21</c:v>
                </c:pt>
                <c:pt idx="75">
                  <c:v>22</c:v>
                </c:pt>
                <c:pt idx="76">
                  <c:v>23</c:v>
                </c:pt>
                <c:pt idx="77">
                  <c:v>24</c:v>
                </c:pt>
                <c:pt idx="78">
                  <c:v>25</c:v>
                </c:pt>
                <c:pt idx="79">
                  <c:v>26</c:v>
                </c:pt>
                <c:pt idx="80">
                  <c:v>27</c:v>
                </c:pt>
                <c:pt idx="81">
                  <c:v>28</c:v>
                </c:pt>
                <c:pt idx="82">
                  <c:v>29</c:v>
                </c:pt>
                <c:pt idx="83">
                  <c:v>30</c:v>
                </c:pt>
                <c:pt idx="84">
                  <c:v>31</c:v>
                </c:pt>
                <c:pt idx="85">
                  <c:v>32</c:v>
                </c:pt>
                <c:pt idx="86">
                  <c:v>33</c:v>
                </c:pt>
                <c:pt idx="87">
                  <c:v>34</c:v>
                </c:pt>
                <c:pt idx="88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82-495A-8940-030AF69FEB35}"/>
            </c:ext>
          </c:extLst>
        </c:ser>
        <c:ser>
          <c:idx val="3"/>
          <c:order val="3"/>
          <c:tx>
            <c:strRef>
              <c:f>Sheet6!$D$1</c:f>
              <c:strCache>
                <c:ptCount val="1"/>
                <c:pt idx="0">
                  <c:v>users_growth</c:v>
                </c:pt>
              </c:strCache>
            </c:strRef>
          </c:tx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Sheet6!$D$2:$D$90</c:f>
              <c:numCache>
                <c:formatCode>General</c:formatCode>
                <c:ptCount val="89"/>
                <c:pt idx="0">
                  <c:v>23</c:v>
                </c:pt>
                <c:pt idx="1">
                  <c:v>53</c:v>
                </c:pt>
                <c:pt idx="2">
                  <c:v>101</c:v>
                </c:pt>
                <c:pt idx="3">
                  <c:v>137</c:v>
                </c:pt>
                <c:pt idx="4">
                  <c:v>167</c:v>
                </c:pt>
                <c:pt idx="5">
                  <c:v>215</c:v>
                </c:pt>
                <c:pt idx="6">
                  <c:v>253</c:v>
                </c:pt>
                <c:pt idx="7">
                  <c:v>295</c:v>
                </c:pt>
                <c:pt idx="8">
                  <c:v>329</c:v>
                </c:pt>
                <c:pt idx="9">
                  <c:v>372</c:v>
                </c:pt>
                <c:pt idx="10">
                  <c:v>404</c:v>
                </c:pt>
                <c:pt idx="11">
                  <c:v>435</c:v>
                </c:pt>
                <c:pt idx="12">
                  <c:v>468</c:v>
                </c:pt>
                <c:pt idx="13">
                  <c:v>507</c:v>
                </c:pt>
                <c:pt idx="14">
                  <c:v>542</c:v>
                </c:pt>
                <c:pt idx="15">
                  <c:v>585</c:v>
                </c:pt>
                <c:pt idx="16">
                  <c:v>631</c:v>
                </c:pt>
                <c:pt idx="17">
                  <c:v>680</c:v>
                </c:pt>
                <c:pt idx="18">
                  <c:v>724</c:v>
                </c:pt>
                <c:pt idx="19">
                  <c:v>781</c:v>
                </c:pt>
                <c:pt idx="20">
                  <c:v>820</c:v>
                </c:pt>
                <c:pt idx="21">
                  <c:v>869</c:v>
                </c:pt>
                <c:pt idx="22">
                  <c:v>923</c:v>
                </c:pt>
                <c:pt idx="23">
                  <c:v>973</c:v>
                </c:pt>
                <c:pt idx="24">
                  <c:v>1018</c:v>
                </c:pt>
                <c:pt idx="25">
                  <c:v>1075</c:v>
                </c:pt>
                <c:pt idx="26">
                  <c:v>1131</c:v>
                </c:pt>
                <c:pt idx="27">
                  <c:v>1183</c:v>
                </c:pt>
                <c:pt idx="28">
                  <c:v>1255</c:v>
                </c:pt>
                <c:pt idx="29">
                  <c:v>1322</c:v>
                </c:pt>
                <c:pt idx="30">
                  <c:v>1389</c:v>
                </c:pt>
                <c:pt idx="31">
                  <c:v>1456</c:v>
                </c:pt>
                <c:pt idx="32">
                  <c:v>1527</c:v>
                </c:pt>
                <c:pt idx="33">
                  <c:v>1600</c:v>
                </c:pt>
                <c:pt idx="34">
                  <c:v>1678</c:v>
                </c:pt>
                <c:pt idx="35">
                  <c:v>1741</c:v>
                </c:pt>
                <c:pt idx="36">
                  <c:v>1813</c:v>
                </c:pt>
                <c:pt idx="37">
                  <c:v>1898</c:v>
                </c:pt>
                <c:pt idx="38">
                  <c:v>1988</c:v>
                </c:pt>
                <c:pt idx="39">
                  <c:v>2072</c:v>
                </c:pt>
                <c:pt idx="40">
                  <c:v>2159</c:v>
                </c:pt>
                <c:pt idx="41">
                  <c:v>2232</c:v>
                </c:pt>
                <c:pt idx="42">
                  <c:v>2331</c:v>
                </c:pt>
                <c:pt idx="43">
                  <c:v>2420</c:v>
                </c:pt>
                <c:pt idx="44">
                  <c:v>2516</c:v>
                </c:pt>
                <c:pt idx="45">
                  <c:v>2607</c:v>
                </c:pt>
                <c:pt idx="46">
                  <c:v>2695</c:v>
                </c:pt>
                <c:pt idx="47">
                  <c:v>2797</c:v>
                </c:pt>
                <c:pt idx="48">
                  <c:v>2894</c:v>
                </c:pt>
                <c:pt idx="49">
                  <c:v>3010</c:v>
                </c:pt>
                <c:pt idx="50">
                  <c:v>3134</c:v>
                </c:pt>
                <c:pt idx="51">
                  <c:v>3236</c:v>
                </c:pt>
                <c:pt idx="52">
                  <c:v>3283</c:v>
                </c:pt>
                <c:pt idx="53">
                  <c:v>3366</c:v>
                </c:pt>
                <c:pt idx="54">
                  <c:v>3492</c:v>
                </c:pt>
                <c:pt idx="55">
                  <c:v>3601</c:v>
                </c:pt>
                <c:pt idx="56">
                  <c:v>3714</c:v>
                </c:pt>
                <c:pt idx="57">
                  <c:v>3844</c:v>
                </c:pt>
                <c:pt idx="58">
                  <c:v>3977</c:v>
                </c:pt>
                <c:pt idx="59">
                  <c:v>4112</c:v>
                </c:pt>
                <c:pt idx="60">
                  <c:v>4237</c:v>
                </c:pt>
                <c:pt idx="61">
                  <c:v>4366</c:v>
                </c:pt>
                <c:pt idx="62">
                  <c:v>4499</c:v>
                </c:pt>
                <c:pt idx="63">
                  <c:v>4653</c:v>
                </c:pt>
                <c:pt idx="64">
                  <c:v>4783</c:v>
                </c:pt>
                <c:pt idx="65">
                  <c:v>4931</c:v>
                </c:pt>
                <c:pt idx="66">
                  <c:v>5098</c:v>
                </c:pt>
                <c:pt idx="67">
                  <c:v>5260</c:v>
                </c:pt>
                <c:pt idx="68">
                  <c:v>5424</c:v>
                </c:pt>
                <c:pt idx="69">
                  <c:v>5603</c:v>
                </c:pt>
                <c:pt idx="70">
                  <c:v>5773</c:v>
                </c:pt>
                <c:pt idx="71">
                  <c:v>5936</c:v>
                </c:pt>
                <c:pt idx="72">
                  <c:v>6121</c:v>
                </c:pt>
                <c:pt idx="73">
                  <c:v>6297</c:v>
                </c:pt>
                <c:pt idx="74">
                  <c:v>6480</c:v>
                </c:pt>
                <c:pt idx="75">
                  <c:v>6676</c:v>
                </c:pt>
                <c:pt idx="76">
                  <c:v>6872</c:v>
                </c:pt>
                <c:pt idx="77">
                  <c:v>7101</c:v>
                </c:pt>
                <c:pt idx="78">
                  <c:v>7308</c:v>
                </c:pt>
                <c:pt idx="79">
                  <c:v>7509</c:v>
                </c:pt>
                <c:pt idx="80">
                  <c:v>7731</c:v>
                </c:pt>
                <c:pt idx="81">
                  <c:v>7946</c:v>
                </c:pt>
                <c:pt idx="82">
                  <c:v>8167</c:v>
                </c:pt>
                <c:pt idx="83">
                  <c:v>8405</c:v>
                </c:pt>
                <c:pt idx="84">
                  <c:v>8598</c:v>
                </c:pt>
                <c:pt idx="85">
                  <c:v>8843</c:v>
                </c:pt>
                <c:pt idx="86">
                  <c:v>9104</c:v>
                </c:pt>
                <c:pt idx="87">
                  <c:v>9363</c:v>
                </c:pt>
                <c:pt idx="88">
                  <c:v>9381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682-495A-8940-030AF69FEB35}"/>
            </c:ext>
          </c:extLst>
        </c:ser>
        <c:ser>
          <c:idx val="2"/>
          <c:order val="2"/>
          <c:tx>
            <c:strRef>
              <c:f>Sheet6!$C$1</c:f>
              <c:strCache>
                <c:ptCount val="1"/>
                <c:pt idx="0">
                  <c:v>users_num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Sheet6!$C$2:$C$90</c:f>
              <c:numCache>
                <c:formatCode>General</c:formatCode>
                <c:ptCount val="89"/>
                <c:pt idx="0">
                  <c:v>23</c:v>
                </c:pt>
                <c:pt idx="1">
                  <c:v>30</c:v>
                </c:pt>
                <c:pt idx="2">
                  <c:v>48</c:v>
                </c:pt>
                <c:pt idx="3">
                  <c:v>36</c:v>
                </c:pt>
                <c:pt idx="4">
                  <c:v>30</c:v>
                </c:pt>
                <c:pt idx="5">
                  <c:v>48</c:v>
                </c:pt>
                <c:pt idx="6">
                  <c:v>38</c:v>
                </c:pt>
                <c:pt idx="7">
                  <c:v>42</c:v>
                </c:pt>
                <c:pt idx="8">
                  <c:v>34</c:v>
                </c:pt>
                <c:pt idx="9">
                  <c:v>43</c:v>
                </c:pt>
                <c:pt idx="10">
                  <c:v>32</c:v>
                </c:pt>
                <c:pt idx="11">
                  <c:v>31</c:v>
                </c:pt>
                <c:pt idx="12">
                  <c:v>33</c:v>
                </c:pt>
                <c:pt idx="13">
                  <c:v>39</c:v>
                </c:pt>
                <c:pt idx="14">
                  <c:v>35</c:v>
                </c:pt>
                <c:pt idx="15">
                  <c:v>43</c:v>
                </c:pt>
                <c:pt idx="16">
                  <c:v>46</c:v>
                </c:pt>
                <c:pt idx="17">
                  <c:v>49</c:v>
                </c:pt>
                <c:pt idx="18">
                  <c:v>44</c:v>
                </c:pt>
                <c:pt idx="19">
                  <c:v>57</c:v>
                </c:pt>
                <c:pt idx="20">
                  <c:v>39</c:v>
                </c:pt>
                <c:pt idx="21">
                  <c:v>49</c:v>
                </c:pt>
                <c:pt idx="22">
                  <c:v>54</c:v>
                </c:pt>
                <c:pt idx="23">
                  <c:v>50</c:v>
                </c:pt>
                <c:pt idx="24">
                  <c:v>45</c:v>
                </c:pt>
                <c:pt idx="25">
                  <c:v>57</c:v>
                </c:pt>
                <c:pt idx="26">
                  <c:v>56</c:v>
                </c:pt>
                <c:pt idx="27">
                  <c:v>52</c:v>
                </c:pt>
                <c:pt idx="28">
                  <c:v>72</c:v>
                </c:pt>
                <c:pt idx="29">
                  <c:v>67</c:v>
                </c:pt>
                <c:pt idx="30">
                  <c:v>67</c:v>
                </c:pt>
                <c:pt idx="31">
                  <c:v>67</c:v>
                </c:pt>
                <c:pt idx="32">
                  <c:v>71</c:v>
                </c:pt>
                <c:pt idx="33">
                  <c:v>73</c:v>
                </c:pt>
                <c:pt idx="34">
                  <c:v>78</c:v>
                </c:pt>
                <c:pt idx="35">
                  <c:v>63</c:v>
                </c:pt>
                <c:pt idx="36">
                  <c:v>72</c:v>
                </c:pt>
                <c:pt idx="37">
                  <c:v>85</c:v>
                </c:pt>
                <c:pt idx="38">
                  <c:v>90</c:v>
                </c:pt>
                <c:pt idx="39">
                  <c:v>84</c:v>
                </c:pt>
                <c:pt idx="40">
                  <c:v>87</c:v>
                </c:pt>
                <c:pt idx="41">
                  <c:v>73</c:v>
                </c:pt>
                <c:pt idx="42">
                  <c:v>99</c:v>
                </c:pt>
                <c:pt idx="43">
                  <c:v>89</c:v>
                </c:pt>
                <c:pt idx="44">
                  <c:v>96</c:v>
                </c:pt>
                <c:pt idx="45">
                  <c:v>91</c:v>
                </c:pt>
                <c:pt idx="46">
                  <c:v>88</c:v>
                </c:pt>
                <c:pt idx="47">
                  <c:v>102</c:v>
                </c:pt>
                <c:pt idx="48">
                  <c:v>97</c:v>
                </c:pt>
                <c:pt idx="49">
                  <c:v>116</c:v>
                </c:pt>
                <c:pt idx="50">
                  <c:v>124</c:v>
                </c:pt>
                <c:pt idx="51">
                  <c:v>102</c:v>
                </c:pt>
                <c:pt idx="52">
                  <c:v>47</c:v>
                </c:pt>
                <c:pt idx="53">
                  <c:v>83</c:v>
                </c:pt>
                <c:pt idx="54">
                  <c:v>126</c:v>
                </c:pt>
                <c:pt idx="55">
                  <c:v>109</c:v>
                </c:pt>
                <c:pt idx="56">
                  <c:v>113</c:v>
                </c:pt>
                <c:pt idx="57">
                  <c:v>130</c:v>
                </c:pt>
                <c:pt idx="58">
                  <c:v>133</c:v>
                </c:pt>
                <c:pt idx="59">
                  <c:v>135</c:v>
                </c:pt>
                <c:pt idx="60">
                  <c:v>125</c:v>
                </c:pt>
                <c:pt idx="61">
                  <c:v>129</c:v>
                </c:pt>
                <c:pt idx="62">
                  <c:v>133</c:v>
                </c:pt>
                <c:pt idx="63">
                  <c:v>154</c:v>
                </c:pt>
                <c:pt idx="64">
                  <c:v>130</c:v>
                </c:pt>
                <c:pt idx="65">
                  <c:v>148</c:v>
                </c:pt>
                <c:pt idx="66">
                  <c:v>167</c:v>
                </c:pt>
                <c:pt idx="67">
                  <c:v>162</c:v>
                </c:pt>
                <c:pt idx="68">
                  <c:v>164</c:v>
                </c:pt>
                <c:pt idx="69">
                  <c:v>179</c:v>
                </c:pt>
                <c:pt idx="70">
                  <c:v>170</c:v>
                </c:pt>
                <c:pt idx="71">
                  <c:v>163</c:v>
                </c:pt>
                <c:pt idx="72">
                  <c:v>185</c:v>
                </c:pt>
                <c:pt idx="73">
                  <c:v>176</c:v>
                </c:pt>
                <c:pt idx="74">
                  <c:v>183</c:v>
                </c:pt>
                <c:pt idx="75">
                  <c:v>196</c:v>
                </c:pt>
                <c:pt idx="76">
                  <c:v>196</c:v>
                </c:pt>
                <c:pt idx="77">
                  <c:v>229</c:v>
                </c:pt>
                <c:pt idx="78">
                  <c:v>207</c:v>
                </c:pt>
                <c:pt idx="79">
                  <c:v>201</c:v>
                </c:pt>
                <c:pt idx="80">
                  <c:v>222</c:v>
                </c:pt>
                <c:pt idx="81">
                  <c:v>215</c:v>
                </c:pt>
                <c:pt idx="82">
                  <c:v>221</c:v>
                </c:pt>
                <c:pt idx="83">
                  <c:v>238</c:v>
                </c:pt>
                <c:pt idx="84">
                  <c:v>193</c:v>
                </c:pt>
                <c:pt idx="85">
                  <c:v>245</c:v>
                </c:pt>
                <c:pt idx="86">
                  <c:v>261</c:v>
                </c:pt>
                <c:pt idx="87">
                  <c:v>259</c:v>
                </c:pt>
                <c:pt idx="88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682-495A-8940-030AF69FEB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460115759"/>
        <c:axId val="460125839"/>
      </c:lineChart>
      <c:catAx>
        <c:axId val="460115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0125839"/>
        <c:crosses val="autoZero"/>
        <c:auto val="1"/>
        <c:lblAlgn val="ctr"/>
        <c:lblOffset val="100"/>
        <c:noMultiLvlLbl val="0"/>
      </c:catAx>
      <c:valAx>
        <c:axId val="4601258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0115759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Weekly_Retention_Analysis_outpu!$B$1:$T$1</cx:f>
        <cx:lvl ptCount="19">
          <cx:pt idx="0">week 0</cx:pt>
          <cx:pt idx="1">week 1</cx:pt>
          <cx:pt idx="2">week 2</cx:pt>
          <cx:pt idx="3">week 3</cx:pt>
          <cx:pt idx="4">week 4</cx:pt>
          <cx:pt idx="5">week 5</cx:pt>
          <cx:pt idx="6">week 6</cx:pt>
          <cx:pt idx="7">week 7</cx:pt>
          <cx:pt idx="8">week 8</cx:pt>
          <cx:pt idx="9">week 9</cx:pt>
          <cx:pt idx="10">week 10</cx:pt>
          <cx:pt idx="11">week 11</cx:pt>
          <cx:pt idx="12">week 12</cx:pt>
          <cx:pt idx="13">week 13</cx:pt>
          <cx:pt idx="14">week 14</cx:pt>
          <cx:pt idx="15">week 15</cx:pt>
          <cx:pt idx="16">week 16</cx:pt>
          <cx:pt idx="17">week 17</cx:pt>
          <cx:pt idx="18">week 18</cx:pt>
        </cx:lvl>
      </cx:strDim>
      <cx:numDim type="val">
        <cx:f dir="row">Weekly_Retention_Analysis_outpu!$B$2:$T$2</cx:f>
        <cx:lvl ptCount="19" formatCode="General">
          <cx:pt idx="0">663</cx:pt>
          <cx:pt idx="1">472</cx:pt>
          <cx:pt idx="2">324</cx:pt>
          <cx:pt idx="3">251</cx:pt>
          <cx:pt idx="4">205</cx:pt>
          <cx:pt idx="5">187</cx:pt>
          <cx:pt idx="6">167</cx:pt>
          <cx:pt idx="7">146</cx:pt>
          <cx:pt idx="8">145</cx:pt>
          <cx:pt idx="9">145</cx:pt>
          <cx:pt idx="10">136</cx:pt>
          <cx:pt idx="11">131</cx:pt>
          <cx:pt idx="12">132</cx:pt>
          <cx:pt idx="13">143</cx:pt>
          <cx:pt idx="14">116</cx:pt>
          <cx:pt idx="15">91</cx:pt>
          <cx:pt idx="16">82</cx:pt>
          <cx:pt idx="17">77</cx:pt>
          <cx:pt idx="18">5</cx:pt>
        </cx:lvl>
      </cx:numDim>
    </cx:data>
    <cx:data id="1">
      <cx:strDim type="cat">
        <cx:f dir="row">Weekly_Retention_Analysis_outpu!$B$1:$T$1</cx:f>
        <cx:lvl ptCount="19">
          <cx:pt idx="0">week 0</cx:pt>
          <cx:pt idx="1">week 1</cx:pt>
          <cx:pt idx="2">week 2</cx:pt>
          <cx:pt idx="3">week 3</cx:pt>
          <cx:pt idx="4">week 4</cx:pt>
          <cx:pt idx="5">week 5</cx:pt>
          <cx:pt idx="6">week 6</cx:pt>
          <cx:pt idx="7">week 7</cx:pt>
          <cx:pt idx="8">week 8</cx:pt>
          <cx:pt idx="9">week 9</cx:pt>
          <cx:pt idx="10">week 10</cx:pt>
          <cx:pt idx="11">week 11</cx:pt>
          <cx:pt idx="12">week 12</cx:pt>
          <cx:pt idx="13">week 13</cx:pt>
          <cx:pt idx="14">week 14</cx:pt>
          <cx:pt idx="15">week 15</cx:pt>
          <cx:pt idx="16">week 16</cx:pt>
          <cx:pt idx="17">week 17</cx:pt>
          <cx:pt idx="18">week 18</cx:pt>
        </cx:lvl>
      </cx:strDim>
      <cx:numDim type="val">
        <cx:f dir="row">Weekly_Retention_Analysis_outpu!$B$3:$T$3</cx:f>
        <cx:lvl ptCount="19" formatCode="General">
          <cx:pt idx="0">596</cx:pt>
          <cx:pt idx="1">362</cx:pt>
          <cx:pt idx="2">261</cx:pt>
          <cx:pt idx="3">203</cx:pt>
          <cx:pt idx="4">168</cx:pt>
          <cx:pt idx="5">147</cx:pt>
          <cx:pt idx="6">144</cx:pt>
          <cx:pt idx="7">127</cx:pt>
          <cx:pt idx="8">113</cx:pt>
          <cx:pt idx="9">122</cx:pt>
          <cx:pt idx="10">106</cx:pt>
          <cx:pt idx="11">118</cx:pt>
          <cx:pt idx="12">127</cx:pt>
          <cx:pt idx="13">110</cx:pt>
          <cx:pt idx="14">97</cx:pt>
          <cx:pt idx="15">85</cx:pt>
          <cx:pt idx="16">67</cx:pt>
          <cx:pt idx="17">4</cx:pt>
          <cx:pt idx="18">0</cx:pt>
        </cx:lvl>
      </cx:numDim>
    </cx:data>
    <cx:data id="2">
      <cx:strDim type="cat">
        <cx:f dir="row">Weekly_Retention_Analysis_outpu!$B$1:$T$1</cx:f>
        <cx:lvl ptCount="19">
          <cx:pt idx="0">week 0</cx:pt>
          <cx:pt idx="1">week 1</cx:pt>
          <cx:pt idx="2">week 2</cx:pt>
          <cx:pt idx="3">week 3</cx:pt>
          <cx:pt idx="4">week 4</cx:pt>
          <cx:pt idx="5">week 5</cx:pt>
          <cx:pt idx="6">week 6</cx:pt>
          <cx:pt idx="7">week 7</cx:pt>
          <cx:pt idx="8">week 8</cx:pt>
          <cx:pt idx="9">week 9</cx:pt>
          <cx:pt idx="10">week 10</cx:pt>
          <cx:pt idx="11">week 11</cx:pt>
          <cx:pt idx="12">week 12</cx:pt>
          <cx:pt idx="13">week 13</cx:pt>
          <cx:pt idx="14">week 14</cx:pt>
          <cx:pt idx="15">week 15</cx:pt>
          <cx:pt idx="16">week 16</cx:pt>
          <cx:pt idx="17">week 17</cx:pt>
          <cx:pt idx="18">week 18</cx:pt>
        </cx:lvl>
      </cx:strDim>
      <cx:numDim type="val">
        <cx:f dir="row">Weekly_Retention_Analysis_outpu!$B$4:$T$4</cx:f>
        <cx:lvl ptCount="19" formatCode="General">
          <cx:pt idx="0">427</cx:pt>
          <cx:pt idx="1">284</cx:pt>
          <cx:pt idx="2">173</cx:pt>
          <cx:pt idx="3">153</cx:pt>
          <cx:pt idx="4">114</cx:pt>
          <cx:pt idx="5">95</cx:pt>
          <cx:pt idx="6">91</cx:pt>
          <cx:pt idx="7">81</cx:pt>
          <cx:pt idx="8">95</cx:pt>
          <cx:pt idx="9">82</cx:pt>
          <cx:pt idx="10">68</cx:pt>
          <cx:pt idx="11">65</cx:pt>
          <cx:pt idx="12">63</cx:pt>
          <cx:pt idx="13">42</cx:pt>
          <cx:pt idx="14">51</cx:pt>
          <cx:pt idx="15">49</cx:pt>
          <cx:pt idx="16">2</cx:pt>
          <cx:pt idx="17">0</cx:pt>
          <cx:pt idx="18">0</cx:pt>
        </cx:lvl>
      </cx:numDim>
    </cx:data>
    <cx:data id="3">
      <cx:strDim type="cat">
        <cx:f dir="row">Weekly_Retention_Analysis_outpu!$B$1:$T$1</cx:f>
        <cx:lvl ptCount="19">
          <cx:pt idx="0">week 0</cx:pt>
          <cx:pt idx="1">week 1</cx:pt>
          <cx:pt idx="2">week 2</cx:pt>
          <cx:pt idx="3">week 3</cx:pt>
          <cx:pt idx="4">week 4</cx:pt>
          <cx:pt idx="5">week 5</cx:pt>
          <cx:pt idx="6">week 6</cx:pt>
          <cx:pt idx="7">week 7</cx:pt>
          <cx:pt idx="8">week 8</cx:pt>
          <cx:pt idx="9">week 9</cx:pt>
          <cx:pt idx="10">week 10</cx:pt>
          <cx:pt idx="11">week 11</cx:pt>
          <cx:pt idx="12">week 12</cx:pt>
          <cx:pt idx="13">week 13</cx:pt>
          <cx:pt idx="14">week 14</cx:pt>
          <cx:pt idx="15">week 15</cx:pt>
          <cx:pt idx="16">week 16</cx:pt>
          <cx:pt idx="17">week 17</cx:pt>
          <cx:pt idx="18">week 18</cx:pt>
        </cx:lvl>
      </cx:strDim>
      <cx:numDim type="val">
        <cx:f dir="row">Weekly_Retention_Analysis_outpu!$B$5:$T$5</cx:f>
        <cx:lvl ptCount="19" formatCode="General">
          <cx:pt idx="0">358</cx:pt>
          <cx:pt idx="1">223</cx:pt>
          <cx:pt idx="2">165</cx:pt>
          <cx:pt idx="3">121</cx:pt>
          <cx:pt idx="4">91</cx:pt>
          <cx:pt idx="5">72</cx:pt>
          <cx:pt idx="6">63</cx:pt>
          <cx:pt idx="7">67</cx:pt>
          <cx:pt idx="8">63</cx:pt>
          <cx:pt idx="9">65</cx:pt>
          <cx:pt idx="10">67</cx:pt>
          <cx:pt idx="11">41</cx:pt>
          <cx:pt idx="12">40</cx:pt>
          <cx:pt idx="13">33</cx:pt>
          <cx:pt idx="14">40</cx:pt>
          <cx:pt idx="15">0</cx:pt>
          <cx:pt idx="16">0</cx:pt>
          <cx:pt idx="17">0</cx:pt>
          <cx:pt idx="18">0</cx:pt>
        </cx:lvl>
      </cx:numDim>
    </cx:data>
    <cx:data id="4">
      <cx:strDim type="cat">
        <cx:f dir="row">Weekly_Retention_Analysis_outpu!$B$1:$T$1</cx:f>
        <cx:lvl ptCount="19">
          <cx:pt idx="0">week 0</cx:pt>
          <cx:pt idx="1">week 1</cx:pt>
          <cx:pt idx="2">week 2</cx:pt>
          <cx:pt idx="3">week 3</cx:pt>
          <cx:pt idx="4">week 4</cx:pt>
          <cx:pt idx="5">week 5</cx:pt>
          <cx:pt idx="6">week 6</cx:pt>
          <cx:pt idx="7">week 7</cx:pt>
          <cx:pt idx="8">week 8</cx:pt>
          <cx:pt idx="9">week 9</cx:pt>
          <cx:pt idx="10">week 10</cx:pt>
          <cx:pt idx="11">week 11</cx:pt>
          <cx:pt idx="12">week 12</cx:pt>
          <cx:pt idx="13">week 13</cx:pt>
          <cx:pt idx="14">week 14</cx:pt>
          <cx:pt idx="15">week 15</cx:pt>
          <cx:pt idx="16">week 16</cx:pt>
          <cx:pt idx="17">week 17</cx:pt>
          <cx:pt idx="18">week 18</cx:pt>
        </cx:lvl>
      </cx:strDim>
      <cx:numDim type="val">
        <cx:f dir="row">Weekly_Retention_Analysis_outpu!$B$6:$T$6</cx:f>
        <cx:lvl ptCount="19" formatCode="General">
          <cx:pt idx="0">317</cx:pt>
          <cx:pt idx="1">187</cx:pt>
          <cx:pt idx="2">131</cx:pt>
          <cx:pt idx="3">91</cx:pt>
          <cx:pt idx="4">74</cx:pt>
          <cx:pt idx="5">63</cx:pt>
          <cx:pt idx="6">75</cx:pt>
          <cx:pt idx="7">72</cx:pt>
          <cx:pt idx="8">58</cx:pt>
          <cx:pt idx="9">48</cx:pt>
          <cx:pt idx="10">45</cx:pt>
          <cx:pt idx="11">39</cx:pt>
          <cx:pt idx="12">35</cx:pt>
          <cx:pt idx="13">28</cx:pt>
          <cx:pt idx="14">2</cx:pt>
          <cx:pt idx="15">0</cx:pt>
          <cx:pt idx="16">0</cx:pt>
          <cx:pt idx="17">0</cx:pt>
          <cx:pt idx="18">0</cx:pt>
        </cx:lvl>
      </cx:numDim>
    </cx:data>
    <cx:data id="5">
      <cx:strDim type="cat">
        <cx:f dir="row">Weekly_Retention_Analysis_outpu!$B$1:$T$1</cx:f>
        <cx:lvl ptCount="19">
          <cx:pt idx="0">week 0</cx:pt>
          <cx:pt idx="1">week 1</cx:pt>
          <cx:pt idx="2">week 2</cx:pt>
          <cx:pt idx="3">week 3</cx:pt>
          <cx:pt idx="4">week 4</cx:pt>
          <cx:pt idx="5">week 5</cx:pt>
          <cx:pt idx="6">week 6</cx:pt>
          <cx:pt idx="7">week 7</cx:pt>
          <cx:pt idx="8">week 8</cx:pt>
          <cx:pt idx="9">week 9</cx:pt>
          <cx:pt idx="10">week 10</cx:pt>
          <cx:pt idx="11">week 11</cx:pt>
          <cx:pt idx="12">week 12</cx:pt>
          <cx:pt idx="13">week 13</cx:pt>
          <cx:pt idx="14">week 14</cx:pt>
          <cx:pt idx="15">week 15</cx:pt>
          <cx:pt idx="16">week 16</cx:pt>
          <cx:pt idx="17">week 17</cx:pt>
          <cx:pt idx="18">week 18</cx:pt>
        </cx:lvl>
      </cx:strDim>
      <cx:numDim type="val">
        <cx:f dir="row">Weekly_Retention_Analysis_outpu!$B$7:$T$7</cx:f>
        <cx:lvl ptCount="19" formatCode="General">
          <cx:pt idx="0">326</cx:pt>
          <cx:pt idx="1">224</cx:pt>
          <cx:pt idx="2">150</cx:pt>
          <cx:pt idx="3">107</cx:pt>
          <cx:pt idx="4">87</cx:pt>
          <cx:pt idx="5">73</cx:pt>
          <cx:pt idx="6">63</cx:pt>
          <cx:pt idx="7">60</cx:pt>
          <cx:pt idx="8">55</cx:pt>
          <cx:pt idx="9">48</cx:pt>
          <cx:pt idx="10">41</cx:pt>
          <cx:pt idx="11">39</cx:pt>
          <cx:pt idx="12">31</cx:pt>
          <cx:pt idx="13">1</cx:pt>
          <cx:pt idx="14">0</cx:pt>
          <cx:pt idx="15">0</cx:pt>
          <cx:pt idx="16">0</cx:pt>
          <cx:pt idx="17">0</cx:pt>
          <cx:pt idx="18">0</cx:pt>
        </cx:lvl>
      </cx:numDim>
    </cx:data>
    <cx:data id="6">
      <cx:strDim type="cat">
        <cx:f dir="row">Weekly_Retention_Analysis_outpu!$B$1:$T$1</cx:f>
        <cx:lvl ptCount="19">
          <cx:pt idx="0">week 0</cx:pt>
          <cx:pt idx="1">week 1</cx:pt>
          <cx:pt idx="2">week 2</cx:pt>
          <cx:pt idx="3">week 3</cx:pt>
          <cx:pt idx="4">week 4</cx:pt>
          <cx:pt idx="5">week 5</cx:pt>
          <cx:pt idx="6">week 6</cx:pt>
          <cx:pt idx="7">week 7</cx:pt>
          <cx:pt idx="8">week 8</cx:pt>
          <cx:pt idx="9">week 9</cx:pt>
          <cx:pt idx="10">week 10</cx:pt>
          <cx:pt idx="11">week 11</cx:pt>
          <cx:pt idx="12">week 12</cx:pt>
          <cx:pt idx="13">week 13</cx:pt>
          <cx:pt idx="14">week 14</cx:pt>
          <cx:pt idx="15">week 15</cx:pt>
          <cx:pt idx="16">week 16</cx:pt>
          <cx:pt idx="17">week 17</cx:pt>
          <cx:pt idx="18">week 18</cx:pt>
        </cx:lvl>
      </cx:strDim>
      <cx:numDim type="val">
        <cx:f dir="row">Weekly_Retention_Analysis_outpu!$B$8:$T$8</cx:f>
        <cx:lvl ptCount="19" formatCode="General">
          <cx:pt idx="0">328</cx:pt>
          <cx:pt idx="1">219</cx:pt>
          <cx:pt idx="2">138</cx:pt>
          <cx:pt idx="3">101</cx:pt>
          <cx:pt idx="4">90</cx:pt>
          <cx:pt idx="5">79</cx:pt>
          <cx:pt idx="6">69</cx:pt>
          <cx:pt idx="7">61</cx:pt>
          <cx:pt idx="8">54</cx:pt>
          <cx:pt idx="9">47</cx:pt>
          <cx:pt idx="10">35</cx:pt>
          <cx:pt idx="11">30</cx:pt>
          <cx:pt idx="12">0</cx:pt>
          <cx:pt idx="13">0</cx:pt>
          <cx:pt idx="14">0</cx:pt>
          <cx:pt idx="15">0</cx:pt>
          <cx:pt idx="16">0</cx:pt>
          <cx:pt idx="17">0</cx:pt>
          <cx:pt idx="18">0</cx:pt>
        </cx:lvl>
      </cx:numDim>
    </cx:data>
    <cx:data id="7">
      <cx:strDim type="cat">
        <cx:f dir="row">Weekly_Retention_Analysis_outpu!$B$1:$T$1</cx:f>
        <cx:lvl ptCount="19">
          <cx:pt idx="0">week 0</cx:pt>
          <cx:pt idx="1">week 1</cx:pt>
          <cx:pt idx="2">week 2</cx:pt>
          <cx:pt idx="3">week 3</cx:pt>
          <cx:pt idx="4">week 4</cx:pt>
          <cx:pt idx="5">week 5</cx:pt>
          <cx:pt idx="6">week 6</cx:pt>
          <cx:pt idx="7">week 7</cx:pt>
          <cx:pt idx="8">week 8</cx:pt>
          <cx:pt idx="9">week 9</cx:pt>
          <cx:pt idx="10">week 10</cx:pt>
          <cx:pt idx="11">week 11</cx:pt>
          <cx:pt idx="12">week 12</cx:pt>
          <cx:pt idx="13">week 13</cx:pt>
          <cx:pt idx="14">week 14</cx:pt>
          <cx:pt idx="15">week 15</cx:pt>
          <cx:pt idx="16">week 16</cx:pt>
          <cx:pt idx="17">week 17</cx:pt>
          <cx:pt idx="18">week 18</cx:pt>
        </cx:lvl>
      </cx:strDim>
      <cx:numDim type="val">
        <cx:f dir="row">Weekly_Retention_Analysis_outpu!$B$9:$T$9</cx:f>
        <cx:lvl ptCount="19" formatCode="General">
          <cx:pt idx="0">339</cx:pt>
          <cx:pt idx="1">205</cx:pt>
          <cx:pt idx="2">143</cx:pt>
          <cx:pt idx="3">102</cx:pt>
          <cx:pt idx="4">81</cx:pt>
          <cx:pt idx="5">63</cx:pt>
          <cx:pt idx="6">65</cx:pt>
          <cx:pt idx="7">61</cx:pt>
          <cx:pt idx="8">38</cx:pt>
          <cx:pt idx="9">39</cx:pt>
          <cx:pt idx="10">29</cx:pt>
          <cx:pt idx="11">0</cx:pt>
          <cx:pt idx="12">0</cx:pt>
          <cx:pt idx="13">0</cx:pt>
          <cx:pt idx="14">0</cx:pt>
          <cx:pt idx="15">0</cx:pt>
          <cx:pt idx="16">0</cx:pt>
          <cx:pt idx="17">0</cx:pt>
          <cx:pt idx="18">0</cx:pt>
        </cx:lvl>
      </cx:numDim>
    </cx:data>
    <cx:data id="8">
      <cx:strDim type="cat">
        <cx:f dir="row">Weekly_Retention_Analysis_outpu!$B$1:$T$1</cx:f>
        <cx:lvl ptCount="19">
          <cx:pt idx="0">week 0</cx:pt>
          <cx:pt idx="1">week 1</cx:pt>
          <cx:pt idx="2">week 2</cx:pt>
          <cx:pt idx="3">week 3</cx:pt>
          <cx:pt idx="4">week 4</cx:pt>
          <cx:pt idx="5">week 5</cx:pt>
          <cx:pt idx="6">week 6</cx:pt>
          <cx:pt idx="7">week 7</cx:pt>
          <cx:pt idx="8">week 8</cx:pt>
          <cx:pt idx="9">week 9</cx:pt>
          <cx:pt idx="10">week 10</cx:pt>
          <cx:pt idx="11">week 11</cx:pt>
          <cx:pt idx="12">week 12</cx:pt>
          <cx:pt idx="13">week 13</cx:pt>
          <cx:pt idx="14">week 14</cx:pt>
          <cx:pt idx="15">week 15</cx:pt>
          <cx:pt idx="16">week 16</cx:pt>
          <cx:pt idx="17">week 17</cx:pt>
          <cx:pt idx="18">week 18</cx:pt>
        </cx:lvl>
      </cx:strDim>
      <cx:numDim type="val">
        <cx:f dir="row">Weekly_Retention_Analysis_outpu!$B$10:$T$10</cx:f>
        <cx:lvl ptCount="19" formatCode="General">
          <cx:pt idx="0">305</cx:pt>
          <cx:pt idx="1">218</cx:pt>
          <cx:pt idx="2">139</cx:pt>
          <cx:pt idx="3">101</cx:pt>
          <cx:pt idx="4">75</cx:pt>
          <cx:pt idx="5">63</cx:pt>
          <cx:pt idx="6">50</cx:pt>
          <cx:pt idx="7">46</cx:pt>
          <cx:pt idx="8">38</cx:pt>
          <cx:pt idx="9">35</cx:pt>
          <cx:pt idx="10">2</cx:pt>
          <cx:pt idx="11">0</cx:pt>
          <cx:pt idx="12">0</cx:pt>
          <cx:pt idx="13">0</cx:pt>
          <cx:pt idx="14">0</cx:pt>
          <cx:pt idx="15">0</cx:pt>
          <cx:pt idx="16">0</cx:pt>
          <cx:pt idx="17">0</cx:pt>
          <cx:pt idx="18">0</cx:pt>
        </cx:lvl>
      </cx:numDim>
    </cx:data>
    <cx:data id="9">
      <cx:strDim type="cat">
        <cx:f dir="row">Weekly_Retention_Analysis_outpu!$B$1:$T$1</cx:f>
        <cx:lvl ptCount="19">
          <cx:pt idx="0">week 0</cx:pt>
          <cx:pt idx="1">week 1</cx:pt>
          <cx:pt idx="2">week 2</cx:pt>
          <cx:pt idx="3">week 3</cx:pt>
          <cx:pt idx="4">week 4</cx:pt>
          <cx:pt idx="5">week 5</cx:pt>
          <cx:pt idx="6">week 6</cx:pt>
          <cx:pt idx="7">week 7</cx:pt>
          <cx:pt idx="8">week 8</cx:pt>
          <cx:pt idx="9">week 9</cx:pt>
          <cx:pt idx="10">week 10</cx:pt>
          <cx:pt idx="11">week 11</cx:pt>
          <cx:pt idx="12">week 12</cx:pt>
          <cx:pt idx="13">week 13</cx:pt>
          <cx:pt idx="14">week 14</cx:pt>
          <cx:pt idx="15">week 15</cx:pt>
          <cx:pt idx="16">week 16</cx:pt>
          <cx:pt idx="17">week 17</cx:pt>
          <cx:pt idx="18">week 18</cx:pt>
        </cx:lvl>
      </cx:strDim>
      <cx:numDim type="val">
        <cx:f dir="row">Weekly_Retention_Analysis_outpu!$B$11:$T$11</cx:f>
        <cx:lvl ptCount="19" formatCode="General">
          <cx:pt idx="0">288</cx:pt>
          <cx:pt idx="1">181</cx:pt>
          <cx:pt idx="2">114</cx:pt>
          <cx:pt idx="3">83</cx:pt>
          <cx:pt idx="4">73</cx:pt>
          <cx:pt idx="5">55</cx:pt>
          <cx:pt idx="6">47</cx:pt>
          <cx:pt idx="7">43</cx:pt>
          <cx:pt idx="8">29</cx:pt>
          <cx:pt idx="9">0</cx:pt>
          <cx:pt idx="10">0</cx:pt>
          <cx:pt idx="11">0</cx:pt>
          <cx:pt idx="12">0</cx:pt>
          <cx:pt idx="13">0</cx:pt>
          <cx:pt idx="14">0</cx:pt>
          <cx:pt idx="15">0</cx:pt>
          <cx:pt idx="16">0</cx:pt>
          <cx:pt idx="17">0</cx:pt>
          <cx:pt idx="18">0</cx:pt>
        </cx:lvl>
      </cx:numDim>
    </cx:data>
    <cx:data id="10">
      <cx:strDim type="cat">
        <cx:f dir="row">Weekly_Retention_Analysis_outpu!$B$1:$T$1</cx:f>
        <cx:lvl ptCount="19">
          <cx:pt idx="0">week 0</cx:pt>
          <cx:pt idx="1">week 1</cx:pt>
          <cx:pt idx="2">week 2</cx:pt>
          <cx:pt idx="3">week 3</cx:pt>
          <cx:pt idx="4">week 4</cx:pt>
          <cx:pt idx="5">week 5</cx:pt>
          <cx:pt idx="6">week 6</cx:pt>
          <cx:pt idx="7">week 7</cx:pt>
          <cx:pt idx="8">week 8</cx:pt>
          <cx:pt idx="9">week 9</cx:pt>
          <cx:pt idx="10">week 10</cx:pt>
          <cx:pt idx="11">week 11</cx:pt>
          <cx:pt idx="12">week 12</cx:pt>
          <cx:pt idx="13">week 13</cx:pt>
          <cx:pt idx="14">week 14</cx:pt>
          <cx:pt idx="15">week 15</cx:pt>
          <cx:pt idx="16">week 16</cx:pt>
          <cx:pt idx="17">week 17</cx:pt>
          <cx:pt idx="18">week 18</cx:pt>
        </cx:lvl>
      </cx:strDim>
      <cx:numDim type="val">
        <cx:f dir="row">Weekly_Retention_Analysis_outpu!$B$12:$T$12</cx:f>
        <cx:lvl ptCount="19" formatCode="General">
          <cx:pt idx="0">292</cx:pt>
          <cx:pt idx="1">199</cx:pt>
          <cx:pt idx="2">121</cx:pt>
          <cx:pt idx="3">106</cx:pt>
          <cx:pt idx="4">68</cx:pt>
          <cx:pt idx="5">53</cx:pt>
          <cx:pt idx="6">40</cx:pt>
          <cx:pt idx="7">36</cx:pt>
          <cx:pt idx="8">1</cx:pt>
          <cx:pt idx="9">0</cx:pt>
          <cx:pt idx="10">0</cx:pt>
          <cx:pt idx="11">0</cx:pt>
          <cx:pt idx="12">0</cx:pt>
          <cx:pt idx="13">0</cx:pt>
          <cx:pt idx="14">0</cx:pt>
          <cx:pt idx="15">0</cx:pt>
          <cx:pt idx="16">0</cx:pt>
          <cx:pt idx="17">0</cx:pt>
          <cx:pt idx="18">0</cx:pt>
        </cx:lvl>
      </cx:numDim>
    </cx:data>
    <cx:data id="11">
      <cx:strDim type="cat">
        <cx:f dir="row">Weekly_Retention_Analysis_outpu!$B$1:$T$1</cx:f>
        <cx:lvl ptCount="19">
          <cx:pt idx="0">week 0</cx:pt>
          <cx:pt idx="1">week 1</cx:pt>
          <cx:pt idx="2">week 2</cx:pt>
          <cx:pt idx="3">week 3</cx:pt>
          <cx:pt idx="4">week 4</cx:pt>
          <cx:pt idx="5">week 5</cx:pt>
          <cx:pt idx="6">week 6</cx:pt>
          <cx:pt idx="7">week 7</cx:pt>
          <cx:pt idx="8">week 8</cx:pt>
          <cx:pt idx="9">week 9</cx:pt>
          <cx:pt idx="10">week 10</cx:pt>
          <cx:pt idx="11">week 11</cx:pt>
          <cx:pt idx="12">week 12</cx:pt>
          <cx:pt idx="13">week 13</cx:pt>
          <cx:pt idx="14">week 14</cx:pt>
          <cx:pt idx="15">week 15</cx:pt>
          <cx:pt idx="16">week 16</cx:pt>
          <cx:pt idx="17">week 17</cx:pt>
          <cx:pt idx="18">week 18</cx:pt>
        </cx:lvl>
      </cx:strDim>
      <cx:numDim type="val">
        <cx:f dir="row">Weekly_Retention_Analysis_outpu!$B$13:$T$13</cx:f>
        <cx:lvl ptCount="19" formatCode="General">
          <cx:pt idx="0">274</cx:pt>
          <cx:pt idx="1">194</cx:pt>
          <cx:pt idx="2">114</cx:pt>
          <cx:pt idx="3">69</cx:pt>
          <cx:pt idx="4">46</cx:pt>
          <cx:pt idx="5">30</cx:pt>
          <cx:pt idx="6">28</cx:pt>
          <cx:pt idx="7">3</cx:pt>
          <cx:pt idx="8">0</cx:pt>
          <cx:pt idx="9">0</cx:pt>
          <cx:pt idx="10">0</cx:pt>
          <cx:pt idx="11">0</cx:pt>
          <cx:pt idx="12">0</cx:pt>
          <cx:pt idx="13">0</cx:pt>
          <cx:pt idx="14">0</cx:pt>
          <cx:pt idx="15">0</cx:pt>
          <cx:pt idx="16">0</cx:pt>
          <cx:pt idx="17">0</cx:pt>
          <cx:pt idx="18">0</cx:pt>
        </cx:lvl>
      </cx:numDim>
    </cx:data>
    <cx:data id="12">
      <cx:strDim type="cat">
        <cx:f dir="row">Weekly_Retention_Analysis_outpu!$B$1:$T$1</cx:f>
        <cx:lvl ptCount="19">
          <cx:pt idx="0">week 0</cx:pt>
          <cx:pt idx="1">week 1</cx:pt>
          <cx:pt idx="2">week 2</cx:pt>
          <cx:pt idx="3">week 3</cx:pt>
          <cx:pt idx="4">week 4</cx:pt>
          <cx:pt idx="5">week 5</cx:pt>
          <cx:pt idx="6">week 6</cx:pt>
          <cx:pt idx="7">week 7</cx:pt>
          <cx:pt idx="8">week 8</cx:pt>
          <cx:pt idx="9">week 9</cx:pt>
          <cx:pt idx="10">week 10</cx:pt>
          <cx:pt idx="11">week 11</cx:pt>
          <cx:pt idx="12">week 12</cx:pt>
          <cx:pt idx="13">week 13</cx:pt>
          <cx:pt idx="14">week 14</cx:pt>
          <cx:pt idx="15">week 15</cx:pt>
          <cx:pt idx="16">week 16</cx:pt>
          <cx:pt idx="17">week 17</cx:pt>
          <cx:pt idx="18">week 18</cx:pt>
        </cx:lvl>
      </cx:strDim>
      <cx:numDim type="val">
        <cx:f dir="row">Weekly_Retention_Analysis_outpu!$B$14:$T$14</cx:f>
        <cx:lvl ptCount="19" formatCode="General">
          <cx:pt idx="0">270</cx:pt>
          <cx:pt idx="1">186</cx:pt>
          <cx:pt idx="2">102</cx:pt>
          <cx:pt idx="3">65</cx:pt>
          <cx:pt idx="4">47</cx:pt>
          <cx:pt idx="5">40</cx:pt>
          <cx:pt idx="6">1</cx:pt>
          <cx:pt idx="7">0</cx:pt>
          <cx:pt idx="8">0</cx:pt>
          <cx:pt idx="9">0</cx:pt>
          <cx:pt idx="10">0</cx:pt>
          <cx:pt idx="11">0</cx:pt>
          <cx:pt idx="12">0</cx:pt>
          <cx:pt idx="13">0</cx:pt>
          <cx:pt idx="14">0</cx:pt>
          <cx:pt idx="15">0</cx:pt>
          <cx:pt idx="16">0</cx:pt>
          <cx:pt idx="17">0</cx:pt>
          <cx:pt idx="18">0</cx:pt>
        </cx:lvl>
      </cx:numDim>
    </cx:data>
    <cx:data id="13">
      <cx:strDim type="cat">
        <cx:f dir="row">Weekly_Retention_Analysis_outpu!$B$1:$T$1</cx:f>
        <cx:lvl ptCount="19">
          <cx:pt idx="0">week 0</cx:pt>
          <cx:pt idx="1">week 1</cx:pt>
          <cx:pt idx="2">week 2</cx:pt>
          <cx:pt idx="3">week 3</cx:pt>
          <cx:pt idx="4">week 4</cx:pt>
          <cx:pt idx="5">week 5</cx:pt>
          <cx:pt idx="6">week 6</cx:pt>
          <cx:pt idx="7">week 7</cx:pt>
          <cx:pt idx="8">week 8</cx:pt>
          <cx:pt idx="9">week 9</cx:pt>
          <cx:pt idx="10">week 10</cx:pt>
          <cx:pt idx="11">week 11</cx:pt>
          <cx:pt idx="12">week 12</cx:pt>
          <cx:pt idx="13">week 13</cx:pt>
          <cx:pt idx="14">week 14</cx:pt>
          <cx:pt idx="15">week 15</cx:pt>
          <cx:pt idx="16">week 16</cx:pt>
          <cx:pt idx="17">week 17</cx:pt>
          <cx:pt idx="18">week 18</cx:pt>
        </cx:lvl>
      </cx:strDim>
      <cx:numDim type="val">
        <cx:f dir="row">Weekly_Retention_Analysis_outpu!$B$15:$T$15</cx:f>
        <cx:lvl ptCount="19" formatCode="General">
          <cx:pt idx="0">294</cx:pt>
          <cx:pt idx="1">202</cx:pt>
          <cx:pt idx="2">121</cx:pt>
          <cx:pt idx="3">78</cx:pt>
          <cx:pt idx="4">53</cx:pt>
          <cx:pt idx="5">3</cx:pt>
          <cx:pt idx="6">0</cx:pt>
          <cx:pt idx="7">0</cx:pt>
          <cx:pt idx="8">0</cx:pt>
          <cx:pt idx="9">0</cx:pt>
          <cx:pt idx="10">0</cx:pt>
          <cx:pt idx="11">0</cx:pt>
          <cx:pt idx="12">0</cx:pt>
          <cx:pt idx="13">0</cx:pt>
          <cx:pt idx="14">0</cx:pt>
          <cx:pt idx="15">0</cx:pt>
          <cx:pt idx="16">0</cx:pt>
          <cx:pt idx="17">0</cx:pt>
          <cx:pt idx="18">0</cx:pt>
        </cx:lvl>
      </cx:numDim>
    </cx:data>
    <cx:data id="14">
      <cx:strDim type="cat">
        <cx:f dir="row">Weekly_Retention_Analysis_outpu!$B$1:$T$1</cx:f>
        <cx:lvl ptCount="19">
          <cx:pt idx="0">week 0</cx:pt>
          <cx:pt idx="1">week 1</cx:pt>
          <cx:pt idx="2">week 2</cx:pt>
          <cx:pt idx="3">week 3</cx:pt>
          <cx:pt idx="4">week 4</cx:pt>
          <cx:pt idx="5">week 5</cx:pt>
          <cx:pt idx="6">week 6</cx:pt>
          <cx:pt idx="7">week 7</cx:pt>
          <cx:pt idx="8">week 8</cx:pt>
          <cx:pt idx="9">week 9</cx:pt>
          <cx:pt idx="10">week 10</cx:pt>
          <cx:pt idx="11">week 11</cx:pt>
          <cx:pt idx="12">week 12</cx:pt>
          <cx:pt idx="13">week 13</cx:pt>
          <cx:pt idx="14">week 14</cx:pt>
          <cx:pt idx="15">week 15</cx:pt>
          <cx:pt idx="16">week 16</cx:pt>
          <cx:pt idx="17">week 17</cx:pt>
          <cx:pt idx="18">week 18</cx:pt>
        </cx:lvl>
      </cx:strDim>
      <cx:numDim type="val">
        <cx:f dir="row">Weekly_Retention_Analysis_outpu!$B$16:$T$16</cx:f>
        <cx:lvl ptCount="19" formatCode="General">
          <cx:pt idx="0">215</cx:pt>
          <cx:pt idx="1">145</cx:pt>
          <cx:pt idx="2">76</cx:pt>
          <cx:pt idx="3">57</cx:pt>
          <cx:pt idx="4">1</cx:pt>
          <cx:pt idx="5">0</cx:pt>
          <cx:pt idx="6">0</cx:pt>
          <cx:pt idx="7">0</cx:pt>
          <cx:pt idx="8">0</cx:pt>
          <cx:pt idx="9">0</cx:pt>
          <cx:pt idx="10">0</cx:pt>
          <cx:pt idx="11">0</cx:pt>
          <cx:pt idx="12">0</cx:pt>
          <cx:pt idx="13">0</cx:pt>
          <cx:pt idx="14">0</cx:pt>
          <cx:pt idx="15">0</cx:pt>
          <cx:pt idx="16">0</cx:pt>
          <cx:pt idx="17">0</cx:pt>
          <cx:pt idx="18">0</cx:pt>
        </cx:lvl>
      </cx:numDim>
    </cx:data>
    <cx:data id="15">
      <cx:strDim type="cat">
        <cx:f dir="row">Weekly_Retention_Analysis_outpu!$B$1:$T$1</cx:f>
        <cx:lvl ptCount="19">
          <cx:pt idx="0">week 0</cx:pt>
          <cx:pt idx="1">week 1</cx:pt>
          <cx:pt idx="2">week 2</cx:pt>
          <cx:pt idx="3">week 3</cx:pt>
          <cx:pt idx="4">week 4</cx:pt>
          <cx:pt idx="5">week 5</cx:pt>
          <cx:pt idx="6">week 6</cx:pt>
          <cx:pt idx="7">week 7</cx:pt>
          <cx:pt idx="8">week 8</cx:pt>
          <cx:pt idx="9">week 9</cx:pt>
          <cx:pt idx="10">week 10</cx:pt>
          <cx:pt idx="11">week 11</cx:pt>
          <cx:pt idx="12">week 12</cx:pt>
          <cx:pt idx="13">week 13</cx:pt>
          <cx:pt idx="14">week 14</cx:pt>
          <cx:pt idx="15">week 15</cx:pt>
          <cx:pt idx="16">week 16</cx:pt>
          <cx:pt idx="17">week 17</cx:pt>
          <cx:pt idx="18">week 18</cx:pt>
        </cx:lvl>
      </cx:strDim>
      <cx:numDim type="val">
        <cx:f dir="row">Weekly_Retention_Analysis_outpu!$B$17:$T$17</cx:f>
        <cx:lvl ptCount="19" formatCode="General">
          <cx:pt idx="0">267</cx:pt>
          <cx:pt idx="1">188</cx:pt>
          <cx:pt idx="2">94</cx:pt>
          <cx:pt idx="3">8</cx:pt>
          <cx:pt idx="4">0</cx:pt>
          <cx:pt idx="5">0</cx:pt>
          <cx:pt idx="6">0</cx:pt>
          <cx:pt idx="7">0</cx:pt>
          <cx:pt idx="8">0</cx:pt>
          <cx:pt idx="9">0</cx:pt>
          <cx:pt idx="10">0</cx:pt>
          <cx:pt idx="11">0</cx:pt>
          <cx:pt idx="12">0</cx:pt>
          <cx:pt idx="13">0</cx:pt>
          <cx:pt idx="14">0</cx:pt>
          <cx:pt idx="15">0</cx:pt>
          <cx:pt idx="16">0</cx:pt>
          <cx:pt idx="17">0</cx:pt>
          <cx:pt idx="18">0</cx:pt>
        </cx:lvl>
      </cx:numDim>
    </cx:data>
    <cx:data id="16">
      <cx:strDim type="cat">
        <cx:f dir="row">Weekly_Retention_Analysis_outpu!$B$1:$T$1</cx:f>
        <cx:lvl ptCount="19">
          <cx:pt idx="0">week 0</cx:pt>
          <cx:pt idx="1">week 1</cx:pt>
          <cx:pt idx="2">week 2</cx:pt>
          <cx:pt idx="3">week 3</cx:pt>
          <cx:pt idx="4">week 4</cx:pt>
          <cx:pt idx="5">week 5</cx:pt>
          <cx:pt idx="6">week 6</cx:pt>
          <cx:pt idx="7">week 7</cx:pt>
          <cx:pt idx="8">week 8</cx:pt>
          <cx:pt idx="9">week 9</cx:pt>
          <cx:pt idx="10">week 10</cx:pt>
          <cx:pt idx="11">week 11</cx:pt>
          <cx:pt idx="12">week 12</cx:pt>
          <cx:pt idx="13">week 13</cx:pt>
          <cx:pt idx="14">week 14</cx:pt>
          <cx:pt idx="15">week 15</cx:pt>
          <cx:pt idx="16">week 16</cx:pt>
          <cx:pt idx="17">week 17</cx:pt>
          <cx:pt idx="18">week 18</cx:pt>
        </cx:lvl>
      </cx:strDim>
      <cx:numDim type="val">
        <cx:f dir="row">Weekly_Retention_Analysis_outpu!$B$18:$T$18</cx:f>
        <cx:lvl ptCount="19" formatCode="General">
          <cx:pt idx="0">286</cx:pt>
          <cx:pt idx="1">202</cx:pt>
          <cx:pt idx="2">9</cx:pt>
          <cx:pt idx="3">0</cx:pt>
          <cx:pt idx="4">0</cx:pt>
          <cx:pt idx="5">0</cx:pt>
          <cx:pt idx="6">0</cx:pt>
          <cx:pt idx="7">0</cx:pt>
          <cx:pt idx="8">0</cx:pt>
          <cx:pt idx="9">0</cx:pt>
          <cx:pt idx="10">0</cx:pt>
          <cx:pt idx="11">0</cx:pt>
          <cx:pt idx="12">0</cx:pt>
          <cx:pt idx="13">0</cx:pt>
          <cx:pt idx="14">0</cx:pt>
          <cx:pt idx="15">0</cx:pt>
          <cx:pt idx="16">0</cx:pt>
          <cx:pt idx="17">0</cx:pt>
          <cx:pt idx="18">0</cx:pt>
        </cx:lvl>
      </cx:numDim>
    </cx:data>
    <cx:data id="17">
      <cx:strDim type="cat">
        <cx:f dir="row">Weekly_Retention_Analysis_outpu!$B$1:$T$1</cx:f>
        <cx:lvl ptCount="19">
          <cx:pt idx="0">week 0</cx:pt>
          <cx:pt idx="1">week 1</cx:pt>
          <cx:pt idx="2">week 2</cx:pt>
          <cx:pt idx="3">week 3</cx:pt>
          <cx:pt idx="4">week 4</cx:pt>
          <cx:pt idx="5">week 5</cx:pt>
          <cx:pt idx="6">week 6</cx:pt>
          <cx:pt idx="7">week 7</cx:pt>
          <cx:pt idx="8">week 8</cx:pt>
          <cx:pt idx="9">week 9</cx:pt>
          <cx:pt idx="10">week 10</cx:pt>
          <cx:pt idx="11">week 11</cx:pt>
          <cx:pt idx="12">week 12</cx:pt>
          <cx:pt idx="13">week 13</cx:pt>
          <cx:pt idx="14">week 14</cx:pt>
          <cx:pt idx="15">week 15</cx:pt>
          <cx:pt idx="16">week 16</cx:pt>
          <cx:pt idx="17">week 17</cx:pt>
          <cx:pt idx="18">week 18</cx:pt>
        </cx:lvl>
      </cx:strDim>
      <cx:numDim type="val">
        <cx:f dir="row">Weekly_Retention_Analysis_outpu!$B$19:$T$19</cx:f>
        <cx:lvl ptCount="19" formatCode="General">
          <cx:pt idx="0">279</cx:pt>
          <cx:pt idx="1">44</cx:pt>
          <cx:pt idx="2">0</cx:pt>
          <cx:pt idx="3">0</cx:pt>
          <cx:pt idx="4">0</cx:pt>
          <cx:pt idx="5">0</cx:pt>
          <cx:pt idx="6">0</cx:pt>
          <cx:pt idx="7">0</cx:pt>
          <cx:pt idx="8">0</cx:pt>
          <cx:pt idx="9">0</cx:pt>
          <cx:pt idx="10">0</cx:pt>
          <cx:pt idx="11">0</cx:pt>
          <cx:pt idx="12">0</cx:pt>
          <cx:pt idx="13">0</cx:pt>
          <cx:pt idx="14">0</cx:pt>
          <cx:pt idx="15">0</cx:pt>
          <cx:pt idx="16">0</cx:pt>
          <cx:pt idx="17">0</cx:pt>
          <cx:pt idx="18">0</cx:pt>
        </cx:lvl>
      </cx:numDim>
    </cx:data>
    <cx:data id="18">
      <cx:strDim type="cat">
        <cx:f dir="row">Weekly_Retention_Analysis_outpu!$B$1:$T$1</cx:f>
        <cx:lvl ptCount="19">
          <cx:pt idx="0">week 0</cx:pt>
          <cx:pt idx="1">week 1</cx:pt>
          <cx:pt idx="2">week 2</cx:pt>
          <cx:pt idx="3">week 3</cx:pt>
          <cx:pt idx="4">week 4</cx:pt>
          <cx:pt idx="5">week 5</cx:pt>
          <cx:pt idx="6">week 6</cx:pt>
          <cx:pt idx="7">week 7</cx:pt>
          <cx:pt idx="8">week 8</cx:pt>
          <cx:pt idx="9">week 9</cx:pt>
          <cx:pt idx="10">week 10</cx:pt>
          <cx:pt idx="11">week 11</cx:pt>
          <cx:pt idx="12">week 12</cx:pt>
          <cx:pt idx="13">week 13</cx:pt>
          <cx:pt idx="14">week 14</cx:pt>
          <cx:pt idx="15">week 15</cx:pt>
          <cx:pt idx="16">week 16</cx:pt>
          <cx:pt idx="17">week 17</cx:pt>
          <cx:pt idx="18">week 18</cx:pt>
        </cx:lvl>
      </cx:strDim>
      <cx:numDim type="val">
        <cx:f dir="row">Weekly_Retention_Analysis_outpu!$B$20:$T$20</cx:f>
        <cx:lvl ptCount="19" formatCode="General">
          <cx:pt idx="0">18</cx:pt>
          <cx:pt idx="1">0</cx:pt>
          <cx:pt idx="2">0</cx:pt>
          <cx:pt idx="3">0</cx:pt>
          <cx:pt idx="4">0</cx:pt>
          <cx:pt idx="5">0</cx:pt>
          <cx:pt idx="6">0</cx:pt>
          <cx:pt idx="7">0</cx:pt>
          <cx:pt idx="8">0</cx:pt>
          <cx:pt idx="9">0</cx:pt>
          <cx:pt idx="10">0</cx:pt>
          <cx:pt idx="11">0</cx:pt>
          <cx:pt idx="12">0</cx:pt>
          <cx:pt idx="13">0</cx:pt>
          <cx:pt idx="14">0</cx:pt>
          <cx:pt idx="15">0</cx:pt>
          <cx:pt idx="16">0</cx:pt>
          <cx:pt idx="17">0</cx:pt>
          <cx:pt idx="18">0</cx:pt>
        </cx:lvl>
      </cx:numDim>
    </cx:data>
  </cx:chartData>
  <cx:chart>
    <cx:title pos="t" align="ctr" overlay="0">
      <cx:tx>
        <cx:txData>
          <cx:v>Chart Title</cx:v>
        </cx:txData>
      </cx:tx>
      <cx:txPr>
        <a:bodyPr rot="0" spcFirstLastPara="1" vertOverflow="ellipsis" vert="horz" wrap="square" lIns="38100" tIns="19050" rIns="38100" bIns="19050" anchor="ctr" anchorCtr="1" compatLnSpc="0"/>
        <a:lstStyle/>
        <a:p>
          <a:pPr algn="ctr" rtl="0"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r>
            <a: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Calibri" panose="020F0502020204030204"/>
            </a:rPr>
            <a:t>Chart Title</a:t>
          </a:r>
        </a:p>
      </cx:txPr>
    </cx:title>
    <cx:plotArea>
      <cx:plotAreaRegion>
        <cx:series layoutId="clusteredColumn" uniqueId="{AA3ACFAA-EDC3-4ACF-B76D-96B536F10751}" formatIdx="0">
          <cx:tx>
            <cx:txData>
              <cx:f>Weekly_Retention_Analysis_outpu!$A$2</cx:f>
              <cx:v>17</cx:v>
            </cx:txData>
          </cx:tx>
          <cx:dataLabels pos="inEnd">
            <cx:visibility seriesName="0" categoryName="0" value="1"/>
          </cx:dataLabels>
          <cx:dataId val="0"/>
          <cx:layoutPr>
            <cx:aggregation/>
          </cx:layoutPr>
          <cx:axisId val="0"/>
        </cx:series>
        <cx:series layoutId="paretoLine" ownerIdx="0" uniqueId="{72BB48E5-169F-45A8-A3D0-9C6EB95B2B48}" formatIdx="19">
          <cx:axisId val="2"/>
        </cx:series>
        <cx:series layoutId="clusteredColumn" hidden="1" uniqueId="{34CDA456-73A6-4D3E-B4E0-B5818623871F}" formatIdx="1">
          <cx:tx>
            <cx:txData>
              <cx:f>Weekly_Retention_Analysis_outpu!$A$3</cx:f>
              <cx:v>18</cx:v>
            </cx:txData>
          </cx:tx>
          <cx:dataLabels pos="inEnd">
            <cx:visibility seriesName="0" categoryName="0" value="1"/>
          </cx:dataLabels>
          <cx:dataId val="1"/>
          <cx:layoutPr>
            <cx:aggregation/>
          </cx:layoutPr>
          <cx:axisId val="0"/>
        </cx:series>
        <cx:series layoutId="paretoLine" ownerIdx="2" uniqueId="{671C00AC-CB34-48D3-84F5-A48AE77BFC56}" formatIdx="20">
          <cx:axisId val="2"/>
        </cx:series>
        <cx:series layoutId="clusteredColumn" hidden="1" uniqueId="{9C324904-29F6-4E24-9595-5DC1582F3AEC}" formatIdx="2">
          <cx:tx>
            <cx:txData>
              <cx:f>Weekly_Retention_Analysis_outpu!$A$4</cx:f>
              <cx:v>19</cx:v>
            </cx:txData>
          </cx:tx>
          <cx:dataLabels pos="inEnd">
            <cx:visibility seriesName="0" categoryName="0" value="1"/>
          </cx:dataLabels>
          <cx:dataId val="2"/>
          <cx:layoutPr>
            <cx:aggregation/>
          </cx:layoutPr>
          <cx:axisId val="0"/>
        </cx:series>
        <cx:series layoutId="paretoLine" ownerIdx="4" uniqueId="{D37850F9-B77E-464F-9774-26711D5F5110}" formatIdx="21">
          <cx:axisId val="2"/>
        </cx:series>
        <cx:series layoutId="clusteredColumn" hidden="1" uniqueId="{AD433268-A32B-4730-982E-23D486300691}" formatIdx="3">
          <cx:tx>
            <cx:txData>
              <cx:f>Weekly_Retention_Analysis_outpu!$A$5</cx:f>
              <cx:v>20</cx:v>
            </cx:txData>
          </cx:tx>
          <cx:dataLabels pos="inEnd">
            <cx:visibility seriesName="0" categoryName="0" value="1"/>
          </cx:dataLabels>
          <cx:dataId val="3"/>
          <cx:layoutPr>
            <cx:aggregation/>
          </cx:layoutPr>
          <cx:axisId val="0"/>
        </cx:series>
        <cx:series layoutId="paretoLine" ownerIdx="6" uniqueId="{286F8038-1F37-47D9-B664-41035634688D}" formatIdx="22">
          <cx:axisId val="2"/>
        </cx:series>
        <cx:series layoutId="clusteredColumn" hidden="1" uniqueId="{F0273EDD-4977-44B9-ACA6-19C2B3B20D9D}" formatIdx="4">
          <cx:tx>
            <cx:txData>
              <cx:f>Weekly_Retention_Analysis_outpu!$A$6</cx:f>
              <cx:v>21</cx:v>
            </cx:txData>
          </cx:tx>
          <cx:dataLabels pos="inEnd">
            <cx:visibility seriesName="0" categoryName="0" value="1"/>
          </cx:dataLabels>
          <cx:dataId val="4"/>
          <cx:layoutPr>
            <cx:aggregation/>
          </cx:layoutPr>
          <cx:axisId val="0"/>
        </cx:series>
        <cx:series layoutId="paretoLine" ownerIdx="8" uniqueId="{E283D760-57DB-43FD-9CC1-3C721B8EDA9E}" formatIdx="23">
          <cx:axisId val="2"/>
        </cx:series>
        <cx:series layoutId="clusteredColumn" hidden="1" uniqueId="{6155DF46-C1D7-4587-B912-04163C4B0FC7}" formatIdx="5">
          <cx:tx>
            <cx:txData>
              <cx:f>Weekly_Retention_Analysis_outpu!$A$7</cx:f>
              <cx:v>22</cx:v>
            </cx:txData>
          </cx:tx>
          <cx:dataLabels pos="inEnd">
            <cx:visibility seriesName="0" categoryName="0" value="1"/>
          </cx:dataLabels>
          <cx:dataId val="5"/>
          <cx:layoutPr>
            <cx:aggregation/>
          </cx:layoutPr>
          <cx:axisId val="0"/>
        </cx:series>
        <cx:series layoutId="paretoLine" ownerIdx="10" uniqueId="{F8B9B701-44A9-4B05-A4E8-B39856800893}" formatIdx="24">
          <cx:axisId val="2"/>
        </cx:series>
        <cx:series layoutId="clusteredColumn" hidden="1" uniqueId="{4A99A2CA-BFB8-4BA7-AEE8-060C5D91E72B}" formatIdx="6">
          <cx:tx>
            <cx:txData>
              <cx:f>Weekly_Retention_Analysis_outpu!$A$8</cx:f>
              <cx:v>23</cx:v>
            </cx:txData>
          </cx:tx>
          <cx:dataLabels pos="inEnd">
            <cx:visibility seriesName="0" categoryName="0" value="1"/>
          </cx:dataLabels>
          <cx:dataId val="6"/>
          <cx:layoutPr>
            <cx:aggregation/>
          </cx:layoutPr>
          <cx:axisId val="0"/>
        </cx:series>
        <cx:series layoutId="paretoLine" ownerIdx="12" uniqueId="{24D5EFE4-CC0D-4436-900F-02705964DD8C}" formatIdx="25">
          <cx:axisId val="2"/>
        </cx:series>
        <cx:series layoutId="clusteredColumn" hidden="1" uniqueId="{C940935C-F27D-4002-A463-4E05E6DC396E}" formatIdx="7">
          <cx:tx>
            <cx:txData>
              <cx:f>Weekly_Retention_Analysis_outpu!$A$9</cx:f>
              <cx:v>24</cx:v>
            </cx:txData>
          </cx:tx>
          <cx:dataLabels pos="inEnd">
            <cx:visibility seriesName="0" categoryName="0" value="1"/>
          </cx:dataLabels>
          <cx:dataId val="7"/>
          <cx:layoutPr>
            <cx:aggregation/>
          </cx:layoutPr>
          <cx:axisId val="0"/>
        </cx:series>
        <cx:series layoutId="paretoLine" ownerIdx="14" uniqueId="{FF01F117-7C1E-4177-B6C6-6E9F49859684}" formatIdx="26">
          <cx:axisId val="2"/>
        </cx:series>
        <cx:series layoutId="clusteredColumn" hidden="1" uniqueId="{4AE846A3-0162-4916-916E-EF1B38195E71}" formatIdx="8">
          <cx:tx>
            <cx:txData>
              <cx:f>Weekly_Retention_Analysis_outpu!$A$10</cx:f>
              <cx:v>25</cx:v>
            </cx:txData>
          </cx:tx>
          <cx:dataLabels pos="inEnd">
            <cx:visibility seriesName="0" categoryName="0" value="1"/>
          </cx:dataLabels>
          <cx:dataId val="8"/>
          <cx:layoutPr>
            <cx:aggregation/>
          </cx:layoutPr>
          <cx:axisId val="0"/>
        </cx:series>
        <cx:series layoutId="paretoLine" ownerIdx="16" uniqueId="{E7830091-9FE7-43E2-A0E1-E9EA0898A4C6}" formatIdx="27">
          <cx:axisId val="2"/>
        </cx:series>
        <cx:series layoutId="clusteredColumn" hidden="1" uniqueId="{D76B739D-CE88-48AD-94EB-2FFB753ACB29}" formatIdx="9">
          <cx:tx>
            <cx:txData>
              <cx:f>Weekly_Retention_Analysis_outpu!$A$11</cx:f>
              <cx:v>26</cx:v>
            </cx:txData>
          </cx:tx>
          <cx:dataLabels pos="inEnd">
            <cx:visibility seriesName="0" categoryName="0" value="1"/>
          </cx:dataLabels>
          <cx:dataId val="9"/>
          <cx:layoutPr>
            <cx:aggregation/>
          </cx:layoutPr>
          <cx:axisId val="0"/>
        </cx:series>
        <cx:series layoutId="paretoLine" ownerIdx="18" uniqueId="{55E63D97-EB0C-42A5-B6F8-6ABD09F7619E}" formatIdx="28">
          <cx:axisId val="2"/>
        </cx:series>
        <cx:series layoutId="clusteredColumn" hidden="1" uniqueId="{D1F92CE9-0F1D-4C6F-93D7-498958F89869}" formatIdx="10">
          <cx:tx>
            <cx:txData>
              <cx:v>27</cx:v>
            </cx:txData>
          </cx:tx>
          <cx:dataLabels pos="inEnd">
            <cx:visibility seriesName="0" categoryName="0" value="1"/>
          </cx:dataLabels>
          <cx:dataId val="10"/>
          <cx:layoutPr>
            <cx:aggregation/>
          </cx:layoutPr>
          <cx:axisId val="0"/>
        </cx:series>
        <cx:series layoutId="paretoLine" ownerIdx="20" uniqueId="{51EA5485-8539-4B75-A84C-09E123913FB0}" formatIdx="29">
          <cx:axisId val="2"/>
        </cx:series>
        <cx:series layoutId="clusteredColumn" hidden="1" uniqueId="{27C4471F-8E68-46A7-BEF6-6514C7C5F0C6}" formatIdx="11">
          <cx:tx>
            <cx:txData>
              <cx:v>28</cx:v>
            </cx:txData>
          </cx:tx>
          <cx:dataLabels pos="inEnd">
            <cx:visibility seriesName="0" categoryName="0" value="1"/>
          </cx:dataLabels>
          <cx:dataId val="11"/>
          <cx:layoutPr>
            <cx:aggregation/>
          </cx:layoutPr>
          <cx:axisId val="0"/>
        </cx:series>
        <cx:series layoutId="paretoLine" ownerIdx="22" uniqueId="{C4EAED66-2318-465F-BB9B-9FBB576AE787}" formatIdx="30">
          <cx:axisId val="2"/>
        </cx:series>
        <cx:series layoutId="clusteredColumn" hidden="1" uniqueId="{A7393FDA-224C-465F-9384-B5E1B4CF4C62}" formatIdx="12">
          <cx:tx>
            <cx:txData>
              <cx:v>29</cx:v>
            </cx:txData>
          </cx:tx>
          <cx:dataLabels pos="inEnd">
            <cx:visibility seriesName="0" categoryName="0" value="1"/>
          </cx:dataLabels>
          <cx:dataId val="12"/>
          <cx:layoutPr>
            <cx:aggregation/>
          </cx:layoutPr>
          <cx:axisId val="0"/>
        </cx:series>
        <cx:series layoutId="paretoLine" ownerIdx="24" uniqueId="{F3330AC6-A5F5-4759-A3FF-54D3CA3FC3C8}" formatIdx="31">
          <cx:axisId val="2"/>
        </cx:series>
        <cx:series layoutId="clusteredColumn" hidden="1" uniqueId="{06DC6007-09F6-4DA6-A0E2-9094A8D984FD}" formatIdx="13">
          <cx:tx>
            <cx:txData>
              <cx:v>30</cx:v>
            </cx:txData>
          </cx:tx>
          <cx:dataLabels pos="inEnd">
            <cx:visibility seriesName="0" categoryName="0" value="1"/>
          </cx:dataLabels>
          <cx:dataId val="13"/>
          <cx:layoutPr>
            <cx:aggregation/>
          </cx:layoutPr>
          <cx:axisId val="0"/>
        </cx:series>
        <cx:series layoutId="paretoLine" ownerIdx="26" uniqueId="{1806FA62-F0D4-4FB9-A004-EE7AF7839586}" formatIdx="32">
          <cx:axisId val="2"/>
        </cx:series>
        <cx:series layoutId="clusteredColumn" hidden="1" uniqueId="{30AEB2CA-C9EB-4EBC-A1C5-52D33F5AC40D}" formatIdx="14">
          <cx:tx>
            <cx:txData>
              <cx:v>31</cx:v>
            </cx:txData>
          </cx:tx>
          <cx:dataLabels pos="inEnd">
            <cx:visibility seriesName="0" categoryName="0" value="1"/>
          </cx:dataLabels>
          <cx:dataId val="14"/>
          <cx:layoutPr>
            <cx:aggregation/>
          </cx:layoutPr>
          <cx:axisId val="0"/>
        </cx:series>
        <cx:series layoutId="paretoLine" ownerIdx="28" uniqueId="{F4F1B7C2-856E-41B5-BB4F-4BA3D1367893}" formatIdx="33">
          <cx:axisId val="2"/>
        </cx:series>
        <cx:series layoutId="clusteredColumn" hidden="1" uniqueId="{51BF2F51-254A-4D28-89C4-E5235718B7AC}" formatIdx="15">
          <cx:tx>
            <cx:txData>
              <cx:v>32</cx:v>
            </cx:txData>
          </cx:tx>
          <cx:dataLabels pos="inEnd">
            <cx:visibility seriesName="0" categoryName="0" value="1"/>
          </cx:dataLabels>
          <cx:dataId val="15"/>
          <cx:layoutPr>
            <cx:aggregation/>
          </cx:layoutPr>
          <cx:axisId val="0"/>
        </cx:series>
        <cx:series layoutId="paretoLine" ownerIdx="30" uniqueId="{BAD3DBB8-ECE8-4082-A12F-1672346BA7D9}" formatIdx="34">
          <cx:axisId val="2"/>
        </cx:series>
        <cx:series layoutId="clusteredColumn" hidden="1" uniqueId="{694792D6-8D3A-45EE-9362-89871F8E5662}" formatIdx="16">
          <cx:tx>
            <cx:txData>
              <cx:v>33</cx:v>
            </cx:txData>
          </cx:tx>
          <cx:dataLabels pos="inEnd">
            <cx:visibility seriesName="0" categoryName="0" value="1"/>
          </cx:dataLabels>
          <cx:dataId val="16"/>
          <cx:layoutPr>
            <cx:aggregation/>
          </cx:layoutPr>
          <cx:axisId val="0"/>
        </cx:series>
        <cx:series layoutId="paretoLine" ownerIdx="32" uniqueId="{AF6B7B5F-2F38-431C-98A3-9BCEB8781A4F}" formatIdx="35">
          <cx:axisId val="2"/>
        </cx:series>
        <cx:series layoutId="clusteredColumn" hidden="1" uniqueId="{D921AC5A-B780-4040-9A16-5B677F76A7BE}" formatIdx="17">
          <cx:tx>
            <cx:txData>
              <cx:v>34</cx:v>
            </cx:txData>
          </cx:tx>
          <cx:dataLabels pos="inEnd">
            <cx:visibility seriesName="0" categoryName="0" value="1"/>
          </cx:dataLabels>
          <cx:dataId val="17"/>
          <cx:layoutPr>
            <cx:aggregation/>
          </cx:layoutPr>
          <cx:axisId val="0"/>
        </cx:series>
        <cx:series layoutId="paretoLine" ownerIdx="34" uniqueId="{B4EEC079-907F-4322-83B6-20403CB5ADC8}" formatIdx="36">
          <cx:axisId val="2"/>
        </cx:series>
        <cx:series layoutId="clusteredColumn" hidden="1" uniqueId="{033BFD1C-CCF0-469C-9544-3B38B33D3E11}" formatIdx="18">
          <cx:tx>
            <cx:txData>
              <cx:v>35</cx:v>
            </cx:txData>
          </cx:tx>
          <cx:dataLabels pos="inEnd">
            <cx:visibility seriesName="0" categoryName="0" value="1"/>
          </cx:dataLabels>
          <cx:dataId val="18"/>
          <cx:layoutPr>
            <cx:aggregation/>
          </cx:layoutPr>
          <cx:axisId val="0"/>
        </cx:series>
        <cx:series layoutId="paretoLine" ownerIdx="36" uniqueId="{97DB4A99-DAD9-448D-A55E-9DE8A1370238}" formatIdx="37">
          <cx:axisId val="2"/>
        </cx:series>
      </cx:plotAreaRegion>
      <cx:axis id="0" hidden="1">
        <cx:valScaling/>
        <cx:majorGridlines/>
        <cx:tickLabels/>
      </cx:axis>
      <cx:axis id="1">
        <cx:catScaling gapWidth="0"/>
        <cx:tickLabels/>
      </cx:axis>
      <cx:axis id="2">
        <cx:valScaling max="1" min="0"/>
        <cx:units unit="percentage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6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/>
  </cs:chartArea>
  <cs:dataLabel>
    <cs:lnRef idx="0"/>
    <cs:fillRef idx="0"/>
    <cs:effectRef idx="0"/>
    <cs:fontRef idx="minor">
      <a:schemeClr val="dk1"/>
    </cs:fontRef>
    <cs:defRPr sz="1197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B1810-B4A2-4510-8C2D-913CE9A495F1}" type="datetimeFigureOut">
              <a:rPr lang="en-IN" smtClean="0"/>
              <a:t>01-09-2024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3812C0-897C-4791-9B27-D53E8E66605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8393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812C0-897C-4791-9B27-D53E8E666058}" type="slidenum">
              <a:rPr lang="en-IN" smtClean="0"/>
              <a:t>21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791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B3FB-7856-4FA7-BDFA-5FE8B1371DED}" type="datetimeFigureOut">
              <a:rPr lang="en-IN" smtClean="0"/>
              <a:t>30-08-2024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47491-4C2B-46E8-9B50-92E41CDD5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874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B3FB-7856-4FA7-BDFA-5FE8B1371DED}" type="datetimeFigureOut">
              <a:rPr lang="en-IN" smtClean="0"/>
              <a:t>30-08-2024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47491-4C2B-46E8-9B50-92E41CDD5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4251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B3FB-7856-4FA7-BDFA-5FE8B1371DED}" type="datetimeFigureOut">
              <a:rPr lang="en-IN" smtClean="0"/>
              <a:t>30-08-2024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47491-4C2B-46E8-9B50-92E41CDD5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7455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B3FB-7856-4FA7-BDFA-5FE8B1371DED}" type="datetimeFigureOut">
              <a:rPr lang="en-IN" smtClean="0"/>
              <a:t>30-08-2024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47491-4C2B-46E8-9B50-92E41CDD5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7396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B3FB-7856-4FA7-BDFA-5FE8B1371DED}" type="datetimeFigureOut">
              <a:rPr lang="en-IN" smtClean="0"/>
              <a:t>30-08-2024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47491-4C2B-46E8-9B50-92E41CDD5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5346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B3FB-7856-4FA7-BDFA-5FE8B1371DED}" type="datetimeFigureOut">
              <a:rPr lang="en-IN" smtClean="0"/>
              <a:t>30-08-2024</a:t>
            </a:fld>
            <a:endParaRPr lang="en-IN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47491-4C2B-46E8-9B50-92E41CDD5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8428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B3FB-7856-4FA7-BDFA-5FE8B1371DED}" type="datetimeFigureOut">
              <a:rPr lang="en-IN" smtClean="0"/>
              <a:t>30-08-2024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47491-4C2B-46E8-9B50-92E41CDD55C1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70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B3FB-7856-4FA7-BDFA-5FE8B1371DED}" type="datetimeFigureOut">
              <a:rPr lang="en-IN" smtClean="0"/>
              <a:t>30-08-2024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47491-4C2B-46E8-9B50-92E41CDD5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5859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B3FB-7856-4FA7-BDFA-5FE8B1371DED}" type="datetimeFigureOut">
              <a:rPr lang="en-IN" smtClean="0"/>
              <a:t>30-08-2024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47491-4C2B-46E8-9B50-92E41CDD5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1807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B3FB-7856-4FA7-BDFA-5FE8B1371DED}" type="datetimeFigureOut">
              <a:rPr lang="en-IN" smtClean="0"/>
              <a:t>30-08-2024</a:t>
            </a:fld>
            <a:endParaRPr lang="en-IN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47491-4C2B-46E8-9B50-92E41CDD5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220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BB2B3FB-7856-4FA7-BDFA-5FE8B1371DED}" type="datetimeFigureOut">
              <a:rPr lang="en-IN" smtClean="0"/>
              <a:t>30-08-2024</a:t>
            </a:fld>
            <a:endParaRPr lang="en-IN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47491-4C2B-46E8-9B50-92E41CDD5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3629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BB2B3FB-7856-4FA7-BDFA-5FE8B1371DED}" type="datetimeFigureOut">
              <a:rPr lang="en-IN" smtClean="0"/>
              <a:t>30-08-2024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9747491-4C2B-46E8-9B50-92E41CDD55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726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microsoft.com/office/2014/relationships/chartEx" Target="../charts/chartEx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E441DD82-1EBE-3C64-C4C3-E5863C90D8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E4FB8A-0061-7E13-00D2-8629A0A2A387}"/>
              </a:ext>
            </a:extLst>
          </p:cNvPr>
          <p:cNvSpPr txBox="1"/>
          <p:nvPr/>
        </p:nvSpPr>
        <p:spPr>
          <a:xfrm>
            <a:off x="457200" y="945634"/>
            <a:ext cx="65659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8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Operation Analytics and Investigating Metric Spike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A1AAB-7143-505D-AC10-999253B65512}"/>
              </a:ext>
            </a:extLst>
          </p:cNvPr>
          <p:cNvSpPr txBox="1"/>
          <p:nvPr/>
        </p:nvSpPr>
        <p:spPr>
          <a:xfrm>
            <a:off x="496389" y="5695406"/>
            <a:ext cx="2808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Shilpi Soni</a:t>
            </a:r>
          </a:p>
        </p:txBody>
      </p:sp>
    </p:spTree>
    <p:extLst>
      <p:ext uri="{BB962C8B-B14F-4D97-AF65-F5344CB8AC3E}">
        <p14:creationId xmlns:p14="http://schemas.microsoft.com/office/powerpoint/2010/main" val="2447597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9003E-31C8-4459-8384-93974582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300" y="355092"/>
            <a:ext cx="8166100" cy="991108"/>
          </a:xfrm>
        </p:spPr>
        <p:txBody>
          <a:bodyPr>
            <a:noAutofit/>
          </a:bodyPr>
          <a:lstStyle/>
          <a:p>
            <a:r>
              <a:rPr lang="en-IN" sz="3600" b="1" i="0" dirty="0">
                <a:solidFill>
                  <a:srgbClr val="8492A6"/>
                </a:solidFill>
                <a:effectLst/>
                <a:highlight>
                  <a:srgbClr val="FFFFFF"/>
                </a:highlight>
                <a:latin typeface="Manrope"/>
              </a:rPr>
              <a:t>Task c: Language Share Analysis</a:t>
            </a:r>
            <a:endParaRPr lang="en-IN" sz="36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6AFC57C-7875-17CC-14A5-B7E456FFF7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915388"/>
              </p:ext>
            </p:extLst>
          </p:nvPr>
        </p:nvGraphicFramePr>
        <p:xfrm>
          <a:off x="685800" y="2598057"/>
          <a:ext cx="4660899" cy="38535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9805">
                  <a:extLst>
                    <a:ext uri="{9D8B030D-6E8A-4147-A177-3AD203B41FA5}">
                      <a16:colId xmlns:a16="http://schemas.microsoft.com/office/drawing/2014/main" val="734996308"/>
                    </a:ext>
                  </a:extLst>
                </a:gridCol>
                <a:gridCol w="3111094">
                  <a:extLst>
                    <a:ext uri="{9D8B030D-6E8A-4147-A177-3AD203B41FA5}">
                      <a16:colId xmlns:a16="http://schemas.microsoft.com/office/drawing/2014/main" val="2430954566"/>
                    </a:ext>
                  </a:extLst>
                </a:gridCol>
              </a:tblGrid>
              <a:tr h="550506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  languages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percentage_share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77489746"/>
                  </a:ext>
                </a:extLst>
              </a:tr>
              <a:tr h="550506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  French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34.90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25185294"/>
                  </a:ext>
                </a:extLst>
              </a:tr>
              <a:tr h="550506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  Persian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32.89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79969434"/>
                  </a:ext>
                </a:extLst>
              </a:tr>
              <a:tr h="550506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  Italian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15.10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11839157"/>
                  </a:ext>
                </a:extLst>
              </a:tr>
              <a:tr h="550506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  Arabic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8.39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10069867"/>
                  </a:ext>
                </a:extLst>
              </a:tr>
              <a:tr h="550506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  English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5.03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67697524"/>
                  </a:ext>
                </a:extLst>
              </a:tr>
              <a:tr h="550506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  Hindi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3.69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82156046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862ABD5-F4B6-7346-AE66-6E68C30C1C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575726"/>
              </p:ext>
            </p:extLst>
          </p:nvPr>
        </p:nvGraphicFramePr>
        <p:xfrm>
          <a:off x="5600700" y="2603500"/>
          <a:ext cx="5909129" cy="3906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37EF896-A343-2291-AF36-98E1AB848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" b="8572"/>
          <a:stretch/>
        </p:blipFill>
        <p:spPr>
          <a:xfrm>
            <a:off x="0" y="1"/>
            <a:ext cx="1765300" cy="171587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517F43F-CEA5-1127-6009-A6F8C932F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0" y="6085114"/>
            <a:ext cx="772886" cy="77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B28ECE-5136-AD77-31B4-DC7501C87BFD}"/>
              </a:ext>
            </a:extLst>
          </p:cNvPr>
          <p:cNvSpPr txBox="1"/>
          <p:nvPr/>
        </p:nvSpPr>
        <p:spPr>
          <a:xfrm>
            <a:off x="1016000" y="1861235"/>
            <a:ext cx="985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8492A6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Objective: Calculate the percentage share of each language in the last 30 days.</a:t>
            </a:r>
          </a:p>
        </p:txBody>
      </p:sp>
    </p:spTree>
    <p:extLst>
      <p:ext uri="{BB962C8B-B14F-4D97-AF65-F5344CB8AC3E}">
        <p14:creationId xmlns:p14="http://schemas.microsoft.com/office/powerpoint/2010/main" val="2618943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0670A-3DE0-8B39-F37C-6AC0CD4A3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0" y="419100"/>
            <a:ext cx="9067800" cy="1327912"/>
          </a:xfrm>
        </p:spPr>
        <p:txBody>
          <a:bodyPr>
            <a:noAutofit/>
          </a:bodyPr>
          <a:lstStyle/>
          <a:p>
            <a:pPr algn="l"/>
            <a:r>
              <a:rPr lang="en-US" sz="2400" b="0" i="0" dirty="0">
                <a:solidFill>
                  <a:srgbClr val="8492A6"/>
                </a:solidFill>
                <a:effectLst/>
                <a:highlight>
                  <a:srgbClr val="FFFFFF"/>
                </a:highlight>
                <a:latin typeface="Manrope"/>
              </a:rPr>
              <a:t>Task b: Write an SQL query to calculate the percentage share of each language over the last 30 days.</a:t>
            </a: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4BBAB1-7227-2A3C-20EA-E634929AB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t="11625" r="29043" b="29135"/>
          <a:stretch/>
        </p:blipFill>
        <p:spPr>
          <a:xfrm>
            <a:off x="1422400" y="1937657"/>
            <a:ext cx="9131300" cy="4602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9134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E39AA-08C0-AACE-F73C-9AC5D2D02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0" y="454878"/>
            <a:ext cx="8487664" cy="891322"/>
          </a:xfrm>
        </p:spPr>
        <p:txBody>
          <a:bodyPr>
            <a:noAutofit/>
          </a:bodyPr>
          <a:lstStyle/>
          <a:p>
            <a:r>
              <a:rPr lang="en-IN" sz="3600" b="1" i="0" dirty="0">
                <a:solidFill>
                  <a:srgbClr val="8492A6"/>
                </a:solidFill>
                <a:effectLst/>
                <a:highlight>
                  <a:srgbClr val="FFFFFF"/>
                </a:highlight>
                <a:latin typeface="Manrope"/>
              </a:rPr>
              <a:t>Task d: Duplicate Rows Detection</a:t>
            </a:r>
            <a:endParaRPr lang="en-IN" sz="36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9066-4B1E-5CC8-649C-4DF4B458E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5" y="101599"/>
            <a:ext cx="1643743" cy="1643743"/>
          </a:xfr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882CF6C-0BD0-17E3-0F5B-FFF374A70BEF}"/>
              </a:ext>
            </a:extLst>
          </p:cNvPr>
          <p:cNvSpPr/>
          <p:nvPr/>
        </p:nvSpPr>
        <p:spPr>
          <a:xfrm>
            <a:off x="3051629" y="2884714"/>
            <a:ext cx="5192485" cy="346165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0FA375A-8F4D-6A04-6ECE-5995E7EA7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254749"/>
              </p:ext>
            </p:extLst>
          </p:nvPr>
        </p:nvGraphicFramePr>
        <p:xfrm>
          <a:off x="3539673" y="3875313"/>
          <a:ext cx="4223656" cy="13498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44484">
                  <a:extLst>
                    <a:ext uri="{9D8B030D-6E8A-4147-A177-3AD203B41FA5}">
                      <a16:colId xmlns:a16="http://schemas.microsoft.com/office/drawing/2014/main" val="2449667536"/>
                    </a:ext>
                  </a:extLst>
                </a:gridCol>
                <a:gridCol w="2079172">
                  <a:extLst>
                    <a:ext uri="{9D8B030D-6E8A-4147-A177-3AD203B41FA5}">
                      <a16:colId xmlns:a16="http://schemas.microsoft.com/office/drawing/2014/main" val="112093932"/>
                    </a:ext>
                  </a:extLst>
                </a:gridCol>
              </a:tblGrid>
              <a:tr h="6749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 dirty="0">
                          <a:effectLst/>
                          <a:latin typeface="Arial Black" panose="020B0A04020102020204" pitchFamily="34" charset="0"/>
                        </a:rPr>
                        <a:t> actor_id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 dirty="0">
                          <a:effectLst/>
                          <a:latin typeface="Arial Black" panose="020B0A04020102020204" pitchFamily="34" charset="0"/>
                        </a:rPr>
                        <a:t>duplicate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56431112"/>
                  </a:ext>
                </a:extLst>
              </a:tr>
              <a:tr h="6749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 dirty="0">
                          <a:effectLst/>
                          <a:latin typeface="Arial Black" panose="020B0A04020102020204" pitchFamily="34" charset="0"/>
                        </a:rPr>
                        <a:t>1003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 dirty="0">
                          <a:effectLst/>
                          <a:latin typeface="Arial Black" panose="020B0A04020102020204" pitchFamily="34" charset="0"/>
                        </a:rPr>
                        <a:t>2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9888791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CB160D4-13DB-9673-3223-A408D603CEC7}"/>
              </a:ext>
            </a:extLst>
          </p:cNvPr>
          <p:cNvSpPr txBox="1"/>
          <p:nvPr/>
        </p:nvSpPr>
        <p:spPr>
          <a:xfrm>
            <a:off x="2971800" y="17584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8492A6"/>
                </a:solidFill>
                <a:effectLst/>
                <a:highlight>
                  <a:srgbClr val="FFFF00"/>
                </a:highlight>
                <a:latin typeface="Manrope"/>
              </a:rPr>
              <a:t>Objective: Identify duplicate rows in the data</a:t>
            </a:r>
            <a:endParaRPr lang="en-US" b="0" i="0" dirty="0">
              <a:solidFill>
                <a:srgbClr val="8492A6"/>
              </a:solidFill>
              <a:effectLst/>
              <a:highlight>
                <a:srgbClr val="FFFFFF"/>
              </a:highlight>
              <a:latin typeface="Manrope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85094D4-A495-1E39-A2E1-073DEF8C5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4" b="7778"/>
          <a:stretch/>
        </p:blipFill>
        <p:spPr bwMode="auto">
          <a:xfrm>
            <a:off x="10375900" y="5041900"/>
            <a:ext cx="1816101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80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8AE47-8B5F-82E0-2DB5-2C162F119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693" y="368300"/>
            <a:ext cx="7729728" cy="1092199"/>
          </a:xfrm>
        </p:spPr>
        <p:txBody>
          <a:bodyPr>
            <a:normAutofit fontScale="90000"/>
          </a:bodyPr>
          <a:lstStyle/>
          <a:p>
            <a:pPr algn="l"/>
            <a:r>
              <a:rPr lang="en-US" b="0" i="0" dirty="0">
                <a:solidFill>
                  <a:srgbClr val="8492A6"/>
                </a:solidFill>
                <a:effectLst/>
                <a:highlight>
                  <a:srgbClr val="FFFFFF"/>
                </a:highlight>
                <a:latin typeface="Manrope"/>
              </a:rPr>
              <a:t>Task d: Write an SQL query to display duplicate rows from the </a:t>
            </a:r>
            <a:r>
              <a:rPr lang="en-US" b="0" i="0" dirty="0">
                <a:solidFill>
                  <a:srgbClr val="FF5630"/>
                </a:solidFill>
                <a:effectLst/>
                <a:highlight>
                  <a:srgbClr val="FFFFFF"/>
                </a:highlight>
                <a:latin typeface="Manrope"/>
              </a:rPr>
              <a:t>job_data</a:t>
            </a:r>
            <a:r>
              <a:rPr lang="en-US" b="0" i="0" dirty="0">
                <a:solidFill>
                  <a:srgbClr val="8492A6"/>
                </a:solidFill>
                <a:effectLst/>
                <a:highlight>
                  <a:srgbClr val="FFFFFF"/>
                </a:highlight>
                <a:latin typeface="Manrope"/>
              </a:rPr>
              <a:t> table.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3436-E398-3B4E-A56C-9F16239F8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6" t="11707" r="47318" b="32424"/>
          <a:stretch/>
        </p:blipFill>
        <p:spPr>
          <a:xfrm>
            <a:off x="1698170" y="1803398"/>
            <a:ext cx="8715830" cy="4762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113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5E48-3A57-91DF-D079-9D088D94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36" y="545592"/>
            <a:ext cx="7729728" cy="1188720"/>
          </a:xfrm>
        </p:spPr>
        <p:txBody>
          <a:bodyPr>
            <a:noAutofit/>
          </a:bodyPr>
          <a:lstStyle/>
          <a:p>
            <a:pPr algn="l"/>
            <a:r>
              <a:rPr lang="en-US" sz="3600" b="1" i="0" dirty="0">
                <a:solidFill>
                  <a:srgbClr val="3C4858"/>
                </a:solidFill>
                <a:effectLst/>
                <a:highlight>
                  <a:srgbClr val="FFFFFF"/>
                </a:highlight>
                <a:latin typeface="Manrope"/>
              </a:rPr>
              <a:t>Case Study 2: Investigating Metric Spike</a:t>
            </a: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FD137A-7A7E-E6AE-4B86-65E96805E6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97099" cy="176530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A4366B-6345-1FB5-2EBF-1C09C2E483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92301" y="2257044"/>
            <a:ext cx="6096000" cy="3635756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lnSpc>
                <a:spcPct val="160000"/>
              </a:lnSpc>
              <a:buNone/>
            </a:pPr>
            <a:r>
              <a:rPr lang="en-IN" sz="3500" b="1" i="0" dirty="0">
                <a:solidFill>
                  <a:srgbClr val="8492A6"/>
                </a:solidFill>
                <a:effectLst/>
                <a:highlight>
                  <a:srgbClr val="00FFFF"/>
                </a:highlight>
                <a:latin typeface="Manrope"/>
              </a:rPr>
              <a:t>Tasks:</a:t>
            </a:r>
            <a:endParaRPr lang="en-IN" sz="3500" b="0" i="0" dirty="0">
              <a:solidFill>
                <a:srgbClr val="8492A6"/>
              </a:solidFill>
              <a:effectLst/>
              <a:highlight>
                <a:srgbClr val="00FFFF"/>
              </a:highlight>
              <a:latin typeface="Manrope"/>
            </a:endParaRPr>
          </a:p>
          <a:p>
            <a:pPr algn="l">
              <a:lnSpc>
                <a:spcPct val="120000"/>
              </a:lnSpc>
              <a:buFont typeface="+mj-lt"/>
              <a:buAutoNum type="alphaUcPeriod"/>
            </a:pPr>
            <a:r>
              <a:rPr lang="en-IN" sz="2600" b="1" i="0" dirty="0">
                <a:solidFill>
                  <a:srgbClr val="8492A6"/>
                </a:solidFill>
                <a:effectLst/>
                <a:highlight>
                  <a:srgbClr val="00FFFF"/>
                </a:highlight>
                <a:latin typeface="Manrope"/>
              </a:rPr>
              <a:t>Weekly User Engagement</a:t>
            </a:r>
          </a:p>
          <a:p>
            <a:pPr algn="l">
              <a:lnSpc>
                <a:spcPct val="120000"/>
              </a:lnSpc>
              <a:buFont typeface="+mj-lt"/>
              <a:buAutoNum type="alphaUcPeriod"/>
            </a:pPr>
            <a:r>
              <a:rPr lang="en-IN" sz="2600" b="1" i="0" dirty="0">
                <a:solidFill>
                  <a:srgbClr val="8492A6"/>
                </a:solidFill>
                <a:effectLst/>
                <a:highlight>
                  <a:srgbClr val="00FFFF"/>
                </a:highlight>
                <a:latin typeface="Manrope"/>
              </a:rPr>
              <a:t>User Growth Analysis</a:t>
            </a:r>
          </a:p>
          <a:p>
            <a:pPr algn="l">
              <a:lnSpc>
                <a:spcPct val="120000"/>
              </a:lnSpc>
              <a:buFont typeface="+mj-lt"/>
              <a:buAutoNum type="alphaUcPeriod"/>
            </a:pPr>
            <a:r>
              <a:rPr lang="en-IN" sz="2600" b="1" i="0" dirty="0">
                <a:solidFill>
                  <a:srgbClr val="8492A6"/>
                </a:solidFill>
                <a:effectLst/>
                <a:highlight>
                  <a:srgbClr val="00FFFF"/>
                </a:highlight>
                <a:latin typeface="Manrope"/>
              </a:rPr>
              <a:t>Weekly Retention Analysis</a:t>
            </a:r>
            <a:endParaRPr lang="en-IN" sz="2600" b="1" dirty="0">
              <a:solidFill>
                <a:srgbClr val="8492A6"/>
              </a:solidFill>
              <a:highlight>
                <a:srgbClr val="00FFFF"/>
              </a:highlight>
              <a:latin typeface="Manrope"/>
            </a:endParaRPr>
          </a:p>
          <a:p>
            <a:pPr algn="l">
              <a:lnSpc>
                <a:spcPct val="120000"/>
              </a:lnSpc>
              <a:buFont typeface="+mj-lt"/>
              <a:buAutoNum type="alphaUcPeriod"/>
            </a:pPr>
            <a:r>
              <a:rPr lang="en-IN" sz="2600" b="1" i="0" dirty="0">
                <a:solidFill>
                  <a:srgbClr val="8492A6"/>
                </a:solidFill>
                <a:effectLst/>
                <a:highlight>
                  <a:srgbClr val="00FFFF"/>
                </a:highlight>
                <a:latin typeface="Manrope"/>
              </a:rPr>
              <a:t>Weekly Engagement Per Device</a:t>
            </a:r>
          </a:p>
          <a:p>
            <a:pPr algn="l">
              <a:lnSpc>
                <a:spcPct val="120000"/>
              </a:lnSpc>
              <a:buFont typeface="+mj-lt"/>
              <a:buAutoNum type="alphaUcPeriod"/>
            </a:pPr>
            <a:r>
              <a:rPr lang="en-IN" sz="2600" b="1" i="0" dirty="0">
                <a:solidFill>
                  <a:srgbClr val="8492A6"/>
                </a:solidFill>
                <a:effectLst/>
                <a:highlight>
                  <a:srgbClr val="00FFFF"/>
                </a:highlight>
                <a:latin typeface="Manrope"/>
              </a:rPr>
              <a:t>Email Engagement Analysis</a:t>
            </a:r>
          </a:p>
          <a:p>
            <a:endParaRPr lang="en-IN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4E95AB3-D57A-C46C-F0B5-D0798779C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899" y="4457700"/>
            <a:ext cx="5222875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351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8713-5E99-88F7-35C1-C44ECA38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436" y="596392"/>
            <a:ext cx="7729728" cy="889508"/>
          </a:xfrm>
        </p:spPr>
        <p:txBody>
          <a:bodyPr/>
          <a:lstStyle/>
          <a:p>
            <a:r>
              <a:rPr lang="en-IN" b="1" i="0" dirty="0">
                <a:solidFill>
                  <a:srgbClr val="8492A6"/>
                </a:solidFill>
                <a:effectLst/>
                <a:highlight>
                  <a:srgbClr val="FFFFFF"/>
                </a:highlight>
                <a:latin typeface="Manrope"/>
              </a:rPr>
              <a:t>Task a: Weekly User Engagement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8FA80E-5FF7-7B95-74D5-EB287BF8A4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0893031"/>
              </p:ext>
            </p:extLst>
          </p:nvPr>
        </p:nvGraphicFramePr>
        <p:xfrm>
          <a:off x="2082800" y="2794000"/>
          <a:ext cx="8191500" cy="367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EF8783F-EEC5-6F7A-ED9E-09B49563E655}"/>
              </a:ext>
            </a:extLst>
          </p:cNvPr>
          <p:cNvSpPr txBox="1"/>
          <p:nvPr/>
        </p:nvSpPr>
        <p:spPr>
          <a:xfrm>
            <a:off x="2667000" y="1961634"/>
            <a:ext cx="7632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8492A6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Objective: Measure the activeness of users on a weekly basis.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2A1154C-5432-8029-0609-F1259286F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79675" cy="20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144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6E91871-515B-7877-D5A7-129F235AD8E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0" t="35844" r="73895" b="22700"/>
          <a:stretch/>
        </p:blipFill>
        <p:spPr>
          <a:xfrm>
            <a:off x="6667500" y="1930400"/>
            <a:ext cx="4648200" cy="45593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FCEA0-AC8A-518D-B095-B65B7B00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00" y="621792"/>
            <a:ext cx="8398764" cy="965708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0" i="0" dirty="0">
                <a:solidFill>
                  <a:srgbClr val="8492A6"/>
                </a:solidFill>
                <a:effectLst/>
                <a:highlight>
                  <a:srgbClr val="FFFFFF"/>
                </a:highlight>
                <a:latin typeface="Manrope"/>
              </a:rPr>
              <a:t>Task a: Write an SQL query to calculate the weekly user engagement.</a:t>
            </a:r>
            <a:endParaRPr lang="en-IN" sz="2400" dirty="0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3286377A-0C0D-B42C-0027-8E765F9B0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9" t="11056" r="36568" b="35789"/>
          <a:stretch/>
        </p:blipFill>
        <p:spPr>
          <a:xfrm>
            <a:off x="443872" y="1892300"/>
            <a:ext cx="5829928" cy="4597400"/>
          </a:xfr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ADCF36-4951-CB58-3BA7-73060A7B6707}"/>
              </a:ext>
            </a:extLst>
          </p:cNvPr>
          <p:cNvCxnSpPr/>
          <p:nvPr/>
        </p:nvCxnSpPr>
        <p:spPr>
          <a:xfrm>
            <a:off x="7294880" y="2346960"/>
            <a:ext cx="225552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385865-2F3A-D8AE-66AE-01BF3787C5DE}"/>
              </a:ext>
            </a:extLst>
          </p:cNvPr>
          <p:cNvCxnSpPr>
            <a:cxnSpLocks/>
          </p:cNvCxnSpPr>
          <p:nvPr/>
        </p:nvCxnSpPr>
        <p:spPr>
          <a:xfrm>
            <a:off x="7233920" y="5161280"/>
            <a:ext cx="236728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78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C41A0-F584-5655-6FEB-3B504F066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360" y="629920"/>
            <a:ext cx="7660640" cy="690880"/>
          </a:xfrm>
        </p:spPr>
        <p:txBody>
          <a:bodyPr>
            <a:noAutofit/>
          </a:bodyPr>
          <a:lstStyle/>
          <a:p>
            <a:r>
              <a:rPr lang="en-IN" sz="3600" b="1" i="0" dirty="0">
                <a:solidFill>
                  <a:srgbClr val="8492A6"/>
                </a:solidFill>
                <a:effectLst/>
                <a:highlight>
                  <a:srgbClr val="FFFFFF"/>
                </a:highlight>
                <a:latin typeface="Manrope"/>
              </a:rPr>
              <a:t>Task b: User Growth Analysis</a:t>
            </a:r>
            <a:endParaRPr lang="en-IN" sz="3600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2E52BA35-AF64-AA60-A3D4-CD8109BA73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7894130"/>
              </p:ext>
            </p:extLst>
          </p:nvPr>
        </p:nvGraphicFramePr>
        <p:xfrm>
          <a:off x="2286000" y="1855470"/>
          <a:ext cx="7701280" cy="4494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79087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2EB27-3C76-759D-B170-BDC0B0FE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536" y="497332"/>
            <a:ext cx="8833104" cy="965708"/>
          </a:xfrm>
        </p:spPr>
        <p:txBody>
          <a:bodyPr>
            <a:noAutofit/>
          </a:bodyPr>
          <a:lstStyle/>
          <a:p>
            <a:pPr algn="l"/>
            <a:r>
              <a:rPr lang="en-US" sz="2400" b="0" i="0" dirty="0">
                <a:solidFill>
                  <a:srgbClr val="8492A6"/>
                </a:solidFill>
                <a:effectLst/>
                <a:highlight>
                  <a:srgbClr val="FFFFFF"/>
                </a:highlight>
                <a:latin typeface="Manrope"/>
              </a:rPr>
              <a:t>Task b: Write an SQL query to calculate the user growth for the product.</a:t>
            </a:r>
            <a:endParaRPr lang="en-IN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4F0DDAD-F02C-134E-48E3-0C004CC09C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4" t="11484" r="32367" b="24037"/>
          <a:stretch/>
        </p:blipFill>
        <p:spPr>
          <a:xfrm>
            <a:off x="579016" y="2001521"/>
            <a:ext cx="4653384" cy="431038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AD0DF6-0E00-1184-9409-AA32FAC1DC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5" t="34825" r="65539" b="13656"/>
          <a:stretch/>
        </p:blipFill>
        <p:spPr>
          <a:xfrm>
            <a:off x="5344160" y="1981200"/>
            <a:ext cx="1915159" cy="4518659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C74803-5C56-F3AD-57E4-08C4E202BD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4" t="35555" r="67582" b="14815"/>
          <a:stretch/>
        </p:blipFill>
        <p:spPr>
          <a:xfrm>
            <a:off x="7040880" y="1981200"/>
            <a:ext cx="1666240" cy="44805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68C6DC-316D-FB70-0419-9B1B35C084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9" t="35407" r="67417" b="14815"/>
          <a:stretch/>
        </p:blipFill>
        <p:spPr>
          <a:xfrm>
            <a:off x="8696960" y="2011680"/>
            <a:ext cx="1767840" cy="4439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AA2532-400C-FD5B-1674-04489BAB8F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47259" r="67583" b="14370"/>
          <a:stretch/>
        </p:blipFill>
        <p:spPr>
          <a:xfrm>
            <a:off x="10393680" y="1991360"/>
            <a:ext cx="1717040" cy="44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75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1B603-C198-7BAC-099D-0D79B98CE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976" y="385572"/>
            <a:ext cx="8579104" cy="671068"/>
          </a:xfrm>
        </p:spPr>
        <p:txBody>
          <a:bodyPr>
            <a:noAutofit/>
          </a:bodyPr>
          <a:lstStyle/>
          <a:p>
            <a:r>
              <a:rPr lang="en-IN" sz="3600" b="1" i="0" dirty="0">
                <a:solidFill>
                  <a:srgbClr val="8492A6"/>
                </a:solidFill>
                <a:effectLst/>
                <a:highlight>
                  <a:srgbClr val="FFFFFF"/>
                </a:highlight>
                <a:latin typeface="Manrope"/>
              </a:rPr>
              <a:t>Task c: Weekly Retention Analysis</a:t>
            </a:r>
            <a:endParaRPr lang="en-IN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9E47F-3590-1DBC-101E-7AB999896888}"/>
              </a:ext>
            </a:extLst>
          </p:cNvPr>
          <p:cNvSpPr txBox="1"/>
          <p:nvPr/>
        </p:nvSpPr>
        <p:spPr>
          <a:xfrm>
            <a:off x="2052320" y="1287195"/>
            <a:ext cx="81076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8492A6"/>
                </a:solidFill>
                <a:effectLst/>
                <a:highlight>
                  <a:srgbClr val="FFFF00"/>
                </a:highlight>
                <a:latin typeface="Manrope"/>
              </a:rPr>
              <a:t>Objective: Analyze the retention of users on a weekly basis after signing up for a product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F895E50-05F7-C4AD-B441-AF708B5A7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859280" cy="185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296BF0C5-39FE-0B81-9A7A-B1D685737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600" y="3210560"/>
            <a:ext cx="1849120" cy="184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AA5B919A-FCA8-F289-27D9-859835965DE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51647508"/>
                  </p:ext>
                </p:extLst>
              </p:nvPr>
            </p:nvGraphicFramePr>
            <p:xfrm>
              <a:off x="2113280" y="2334260"/>
              <a:ext cx="8016240" cy="440436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AA5B919A-FCA8-F289-27D9-859835965D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3280" y="2334260"/>
                <a:ext cx="8016240" cy="440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9378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DE79-B38E-790E-F1DD-8745C1D1D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736" y="416052"/>
            <a:ext cx="5480304" cy="1188720"/>
          </a:xfrm>
        </p:spPr>
        <p:txBody>
          <a:bodyPr>
            <a:normAutofit fontScale="90000"/>
          </a:bodyPr>
          <a:lstStyle/>
          <a:p>
            <a:r>
              <a:rPr lang="en-IN" sz="4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</a:t>
            </a:r>
            <a:r>
              <a:rPr lang="en-IN" sz="4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</a:rPr>
              <a:t>Description</a:t>
            </a:r>
            <a:endParaRPr lang="en-IN" sz="4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841CA-0605-C0AE-B7B7-6CDBA08487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7600" y="2143760"/>
            <a:ext cx="5201920" cy="3596266"/>
          </a:xfrm>
        </p:spPr>
        <p:txBody>
          <a:bodyPr>
            <a:normAutofit fontScale="92500"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</a:rPr>
              <a:t>Operational Analytics is a crucial process that involves analyzing a company's end-to-end operations.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Operation analytics is the subset of data analytics that mainly focuses on the improving efficiency of the operations in the company. </a:t>
            </a:r>
          </a:p>
          <a:p>
            <a:r>
              <a:rPr lang="en-US" dirty="0">
                <a:solidFill>
                  <a:schemeClr val="tx1"/>
                </a:solidFill>
              </a:rPr>
              <a:t>It shows how currently different operations are working and how those operations can be improved for better profits. </a:t>
            </a:r>
          </a:p>
          <a:p>
            <a:r>
              <a:rPr lang="en-US" dirty="0">
                <a:solidFill>
                  <a:schemeClr val="tx1"/>
                </a:solidFill>
              </a:rPr>
              <a:t>In this project, I have answered such questions which are generally asked by the different departments in a company like the operations team, support team, marketing team, etc. 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79DA5C1-2D5F-B594-771D-57149951B2B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284" y="2174240"/>
            <a:ext cx="5157671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B29A835-7B1E-545E-C565-90E83F7E8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" y="142240"/>
            <a:ext cx="2946400" cy="15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633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F33F-FDA5-C952-24A8-D7F41B71E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80" y="243332"/>
            <a:ext cx="9174480" cy="853948"/>
          </a:xfrm>
        </p:spPr>
        <p:txBody>
          <a:bodyPr>
            <a:noAutofit/>
          </a:bodyPr>
          <a:lstStyle/>
          <a:p>
            <a:pPr algn="l"/>
            <a:r>
              <a:rPr lang="en-US" sz="2400" b="0" i="0" dirty="0">
                <a:solidFill>
                  <a:srgbClr val="8492A6"/>
                </a:solidFill>
                <a:effectLst/>
                <a:highlight>
                  <a:srgbClr val="FFFFFF"/>
                </a:highlight>
                <a:latin typeface="Manrope"/>
              </a:rPr>
              <a:t>Task c: Write an SQL query to calculate the weekly retention of users based on their sign-up cohort.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FF90E8-AB09-AD75-3359-39B7FBDA71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7" t="11852" r="45083" b="10667"/>
          <a:stretch/>
        </p:blipFill>
        <p:spPr>
          <a:xfrm>
            <a:off x="1137920" y="1219200"/>
            <a:ext cx="926592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16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398C9-9B50-D920-FA76-7CFCF54DD4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16" t="35462" r="19833" b="22224"/>
          <a:stretch/>
        </p:blipFill>
        <p:spPr>
          <a:xfrm>
            <a:off x="5140960" y="1351280"/>
            <a:ext cx="7051040" cy="5506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FC3986-84F0-B5B1-BB38-E77B87723D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7" t="34963" r="56333" b="21630"/>
          <a:stretch/>
        </p:blipFill>
        <p:spPr>
          <a:xfrm>
            <a:off x="0" y="1290319"/>
            <a:ext cx="5140960" cy="5567681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7B6C977D-C459-0B21-081B-8CA136122EDA}"/>
              </a:ext>
            </a:extLst>
          </p:cNvPr>
          <p:cNvSpPr txBox="1">
            <a:spLocks/>
          </p:cNvSpPr>
          <p:nvPr/>
        </p:nvSpPr>
        <p:spPr>
          <a:xfrm>
            <a:off x="1773936" y="375412"/>
            <a:ext cx="8833104" cy="96570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C37A38-3870-D016-8EC5-4D16E7703697}"/>
              </a:ext>
            </a:extLst>
          </p:cNvPr>
          <p:cNvSpPr txBox="1">
            <a:spLocks/>
          </p:cNvSpPr>
          <p:nvPr/>
        </p:nvSpPr>
        <p:spPr>
          <a:xfrm>
            <a:off x="1097280" y="243332"/>
            <a:ext cx="9428480" cy="85394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8492A6"/>
                </a:solidFill>
                <a:highlight>
                  <a:srgbClr val="FFFFFF"/>
                </a:highlight>
                <a:latin typeface="Manrope"/>
              </a:rPr>
              <a:t>Task c: SQL query output of weekly retention of users based on their sign-up cohort.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23713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0461B-12C9-0798-C5BB-3A4B362BB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48640"/>
            <a:ext cx="9712960" cy="1026160"/>
          </a:xfrm>
        </p:spPr>
        <p:txBody>
          <a:bodyPr>
            <a:noAutofit/>
          </a:bodyPr>
          <a:lstStyle/>
          <a:p>
            <a:r>
              <a:rPr lang="en-IN" sz="3600" b="1" i="0" dirty="0">
                <a:solidFill>
                  <a:srgbClr val="8492A6"/>
                </a:solidFill>
                <a:effectLst/>
                <a:highlight>
                  <a:srgbClr val="FFFFFF"/>
                </a:highlight>
                <a:latin typeface="Manrope"/>
              </a:rPr>
              <a:t>Task d: Weekly Engagement Per Device</a:t>
            </a:r>
            <a:endParaRPr lang="en-IN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C20835-CDF5-A757-A425-91848677BDFF}"/>
              </a:ext>
            </a:extLst>
          </p:cNvPr>
          <p:cNvSpPr txBox="1"/>
          <p:nvPr/>
        </p:nvSpPr>
        <p:spPr>
          <a:xfrm>
            <a:off x="1635760" y="1825675"/>
            <a:ext cx="9316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8492A6"/>
                </a:solidFill>
                <a:effectLst/>
                <a:highlight>
                  <a:srgbClr val="FFFF00"/>
                </a:highlight>
                <a:latin typeface="Manrope"/>
              </a:rPr>
              <a:t>Objective: Measure the activeness of users on a weekly basis per device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B300400-7A87-A9E4-C3C2-1EBBDBDE9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622" y="2865120"/>
            <a:ext cx="4439978" cy="329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EEC931-AE71-F4DB-FF01-E6F2A2CA8286}"/>
              </a:ext>
            </a:extLst>
          </p:cNvPr>
          <p:cNvSpPr/>
          <p:nvPr/>
        </p:nvSpPr>
        <p:spPr>
          <a:xfrm>
            <a:off x="1422400" y="2661920"/>
            <a:ext cx="3342640" cy="1625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0" dirty="0">
                <a:solidFill>
                  <a:srgbClr val="000000"/>
                </a:solidFill>
                <a:effectLst/>
                <a:latin typeface="ff4"/>
              </a:rPr>
              <a:t>The Highest engagement is on the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ff4"/>
              </a:rPr>
              <a:t>MacBook pro on week 30</a:t>
            </a:r>
            <a:endParaRPr lang="en-IN" sz="2000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0267B5-501F-A151-3BAA-0ACA7DF3ED8E}"/>
              </a:ext>
            </a:extLst>
          </p:cNvPr>
          <p:cNvSpPr/>
          <p:nvPr/>
        </p:nvSpPr>
        <p:spPr>
          <a:xfrm>
            <a:off x="2814320" y="4500880"/>
            <a:ext cx="3342640" cy="1625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0" dirty="0">
                <a:solidFill>
                  <a:srgbClr val="000000"/>
                </a:solidFill>
                <a:effectLst/>
                <a:latin typeface="ff4"/>
              </a:rPr>
              <a:t>The Lowest engagement is on the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ff4"/>
              </a:rPr>
              <a:t>Samsung galaxy tablet on week 35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778772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05AF6-6D2E-D9BB-F867-68CC934BD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477520"/>
            <a:ext cx="11043920" cy="883920"/>
          </a:xfrm>
        </p:spPr>
        <p:txBody>
          <a:bodyPr>
            <a:noAutofit/>
          </a:bodyPr>
          <a:lstStyle/>
          <a:p>
            <a:pPr algn="l"/>
            <a:r>
              <a:rPr lang="en-US" sz="2400" b="0" i="0" dirty="0">
                <a:solidFill>
                  <a:srgbClr val="8492A6"/>
                </a:solidFill>
                <a:effectLst/>
                <a:highlight>
                  <a:srgbClr val="FFFFFF"/>
                </a:highlight>
                <a:latin typeface="Manrope"/>
              </a:rPr>
              <a:t>Task d: Write an SQL query to calculate the weekly engagement per device.</a:t>
            </a:r>
            <a:endParaRPr lang="en-IN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BD76F4-E8F9-BC79-15D1-F0DC91B2F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6" t="12296" r="33917" b="34371"/>
          <a:stretch/>
        </p:blipFill>
        <p:spPr>
          <a:xfrm>
            <a:off x="396240" y="2011680"/>
            <a:ext cx="6421120" cy="4145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A315FE-4AD2-E3AA-936B-3797B4AD71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7" t="34814" r="66583" b="14519"/>
          <a:stretch/>
        </p:blipFill>
        <p:spPr>
          <a:xfrm>
            <a:off x="9398000" y="1991360"/>
            <a:ext cx="2738922" cy="416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4D0ECA-6FCB-8CB3-0B23-2A5196132E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3" t="34850" r="68730" b="14632"/>
          <a:stretch/>
        </p:blipFill>
        <p:spPr>
          <a:xfrm>
            <a:off x="6817360" y="2011679"/>
            <a:ext cx="2611120" cy="4145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209354-AA84-B077-C693-570F0034DBC9}"/>
              </a:ext>
            </a:extLst>
          </p:cNvPr>
          <p:cNvCxnSpPr/>
          <p:nvPr/>
        </p:nvCxnSpPr>
        <p:spPr>
          <a:xfrm>
            <a:off x="7863840" y="2418080"/>
            <a:ext cx="107696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D0D18C-B5AF-3EAE-E1B7-D642F6C3E4B0}"/>
              </a:ext>
            </a:extLst>
          </p:cNvPr>
          <p:cNvCxnSpPr/>
          <p:nvPr/>
        </p:nvCxnSpPr>
        <p:spPr>
          <a:xfrm>
            <a:off x="10231120" y="6126480"/>
            <a:ext cx="102616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975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FC0B9-8349-4244-D2BF-4D844C9F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896" y="599440"/>
            <a:ext cx="8761984" cy="751840"/>
          </a:xfrm>
        </p:spPr>
        <p:txBody>
          <a:bodyPr>
            <a:noAutofit/>
          </a:bodyPr>
          <a:lstStyle/>
          <a:p>
            <a:r>
              <a:rPr lang="en-IN" sz="3600" b="1" i="0" dirty="0">
                <a:solidFill>
                  <a:srgbClr val="8492A6"/>
                </a:solidFill>
                <a:effectLst/>
                <a:highlight>
                  <a:srgbClr val="FFFFFF"/>
                </a:highlight>
                <a:latin typeface="Manrope"/>
              </a:rPr>
              <a:t>Task e: Email Engagement Analysis</a:t>
            </a:r>
            <a:endParaRPr lang="en-IN" sz="36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7964C82-7386-BD2F-01FD-CBF92A8592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261" y="4815840"/>
            <a:ext cx="3534739" cy="204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8CFD3C64-D1DC-9835-339D-08DC00D0A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24466" cy="177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1BFB05-17A0-55F6-1E57-96604B5DE930}"/>
              </a:ext>
            </a:extLst>
          </p:cNvPr>
          <p:cNvSpPr txBox="1"/>
          <p:nvPr/>
        </p:nvSpPr>
        <p:spPr>
          <a:xfrm>
            <a:off x="2336800" y="1632635"/>
            <a:ext cx="8239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8492A6"/>
                </a:solidFill>
                <a:effectLst/>
                <a:highlight>
                  <a:srgbClr val="FFFF00"/>
                </a:highlight>
                <a:latin typeface="Manrope"/>
              </a:rPr>
              <a:t>Objective: Analyze how users are engaging with the email 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C4B979C-26C0-5885-42F6-09B2722D3F84}"/>
              </a:ext>
            </a:extLst>
          </p:cNvPr>
          <p:cNvSpPr/>
          <p:nvPr/>
        </p:nvSpPr>
        <p:spPr>
          <a:xfrm>
            <a:off x="782320" y="2661920"/>
            <a:ext cx="3129280" cy="15443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accent3">
                    <a:lumMod val="75000"/>
                  </a:schemeClr>
                </a:solidFill>
              </a:rPr>
              <a:t>The highest engagement using email services:</a:t>
            </a:r>
          </a:p>
          <a:p>
            <a:pPr algn="ctr"/>
            <a:r>
              <a:rPr lang="en-IN" b="1" dirty="0">
                <a:solidFill>
                  <a:schemeClr val="accent3">
                    <a:lumMod val="75000"/>
                  </a:schemeClr>
                </a:solidFill>
              </a:rPr>
              <a:t>Week 34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66120F-4553-111A-8399-8C831247B5C9}"/>
              </a:ext>
            </a:extLst>
          </p:cNvPr>
          <p:cNvSpPr/>
          <p:nvPr/>
        </p:nvSpPr>
        <p:spPr>
          <a:xfrm>
            <a:off x="3799840" y="4378960"/>
            <a:ext cx="3180080" cy="16052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accent3">
                    <a:lumMod val="75000"/>
                  </a:schemeClr>
                </a:solidFill>
              </a:rPr>
              <a:t>The lowest email engagement.</a:t>
            </a:r>
          </a:p>
          <a:p>
            <a:pPr algn="ctr"/>
            <a:r>
              <a:rPr lang="en-IN" b="1" dirty="0">
                <a:solidFill>
                  <a:schemeClr val="accent3">
                    <a:lumMod val="75000"/>
                  </a:schemeClr>
                </a:solidFill>
              </a:rPr>
              <a:t>Week 34 has</a:t>
            </a:r>
          </a:p>
        </p:txBody>
      </p:sp>
    </p:spTree>
    <p:extLst>
      <p:ext uri="{BB962C8B-B14F-4D97-AF65-F5344CB8AC3E}">
        <p14:creationId xmlns:p14="http://schemas.microsoft.com/office/powerpoint/2010/main" val="295518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DA972-260B-A2A9-676A-AD75A9F6D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60" y="609092"/>
            <a:ext cx="10231120" cy="945388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0" i="0" dirty="0">
                <a:solidFill>
                  <a:srgbClr val="8492A6"/>
                </a:solidFill>
                <a:effectLst/>
                <a:highlight>
                  <a:srgbClr val="FFFFFF"/>
                </a:highlight>
                <a:latin typeface="Manrope"/>
              </a:rPr>
              <a:t>Task E: Write an SQL query to calculate the email engagement metrics.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0A3EF-44E7-CE46-407A-CDBAF9F42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t="32444" r="53500" b="24000"/>
          <a:stretch/>
        </p:blipFill>
        <p:spPr>
          <a:xfrm>
            <a:off x="6929120" y="1808480"/>
            <a:ext cx="4754880" cy="4348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CF600B-D60B-D267-AAA9-8495320BD3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6" t="10666" r="29418" b="33778"/>
          <a:stretch/>
        </p:blipFill>
        <p:spPr>
          <a:xfrm>
            <a:off x="579120" y="1828800"/>
            <a:ext cx="6260538" cy="4399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61F6B8-8AE1-166D-6E55-C475C76B4F78}"/>
              </a:ext>
            </a:extLst>
          </p:cNvPr>
          <p:cNvCxnSpPr>
            <a:cxnSpLocks/>
          </p:cNvCxnSpPr>
          <p:nvPr/>
        </p:nvCxnSpPr>
        <p:spPr>
          <a:xfrm>
            <a:off x="7142480" y="6065520"/>
            <a:ext cx="3911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8ECD80-D69F-412B-36D7-88FAC864BF27}"/>
              </a:ext>
            </a:extLst>
          </p:cNvPr>
          <p:cNvCxnSpPr>
            <a:cxnSpLocks/>
          </p:cNvCxnSpPr>
          <p:nvPr/>
        </p:nvCxnSpPr>
        <p:spPr>
          <a:xfrm>
            <a:off x="7132320" y="5699760"/>
            <a:ext cx="393192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150C-5C4A-37DA-7B44-71A869BCA51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>
            <a:normAutofit/>
          </a:bodyPr>
          <a:lstStyle/>
          <a:p>
            <a:r>
              <a:rPr lang="en-IN" sz="3600" b="1" dirty="0"/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CC3DE-CACC-0ABB-D18E-C38263389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520" y="294640"/>
            <a:ext cx="5618480" cy="623824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1400" b="1" i="0" dirty="0">
                <a:solidFill>
                  <a:schemeClr val="accent3">
                    <a:lumMod val="75000"/>
                  </a:schemeClr>
                </a:solidFill>
                <a:effectLst/>
                <a:latin typeface="Aptos Narrow" panose="020B0004020202020204" pitchFamily="34" charset="0"/>
              </a:rPr>
              <a:t>CASE STUDY 1</a:t>
            </a:r>
          </a:p>
          <a:p>
            <a:r>
              <a:rPr lang="en-IN" sz="1400" b="1" i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Aptos Narrow" panose="020B0004020202020204" pitchFamily="34" charset="0"/>
              </a:rPr>
              <a:t>Jobs Reviewed Over Time: - 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Aptos Narrow" panose="020B0004020202020204" pitchFamily="34" charset="0"/>
              </a:rPr>
              <a:t>218 Jobs were reviewed on </a:t>
            </a:r>
            <a:r>
              <a:rPr lang="en-IN" sz="1400" u="none" strike="noStrike" dirty="0">
                <a:solidFill>
                  <a:schemeClr val="accent3">
                    <a:lumMod val="75000"/>
                  </a:schemeClr>
                </a:solidFill>
                <a:effectLst/>
                <a:latin typeface="Aptos Narrow" panose="020B0004020202020204" pitchFamily="34" charset="0"/>
              </a:rPr>
              <a:t>11/28/2020</a:t>
            </a:r>
            <a:r>
              <a:rPr lang="en-IN" sz="1400" dirty="0">
                <a:solidFill>
                  <a:schemeClr val="accent3">
                    <a:lumMod val="75000"/>
                  </a:schemeClr>
                </a:solidFill>
                <a:latin typeface="Aptos Narrow" panose="020B0004020202020204" pitchFamily="34" charset="0"/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Aptos Narrow" panose="020B0004020202020204" pitchFamily="34" charset="0"/>
              </a:rPr>
              <a:t>which was maximum among other days.</a:t>
            </a:r>
          </a:p>
          <a:p>
            <a:r>
              <a:rPr lang="en-IN" sz="1400" b="1" i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Aptos Narrow" panose="020B0004020202020204" pitchFamily="34" charset="0"/>
              </a:rPr>
              <a:t>Throughput Analysis: -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Aptos Narrow" panose="020B0004020202020204" pitchFamily="34" charset="0"/>
              </a:rPr>
              <a:t> 7-day rolling average for throughput as it is better to represent the overall performance, also it provides a clearer trend over time than daily metric.</a:t>
            </a:r>
          </a:p>
          <a:p>
            <a:r>
              <a:rPr lang="en-IN" sz="1400" b="1" i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Aptos Narrow" panose="020B0004020202020204" pitchFamily="34" charset="0"/>
              </a:rPr>
              <a:t>Language Share Analysis: - </a:t>
            </a:r>
            <a:r>
              <a:rPr lang="en-IN" sz="1400" b="1" dirty="0">
                <a:solidFill>
                  <a:schemeClr val="accent3">
                    <a:lumMod val="75000"/>
                  </a:schemeClr>
                </a:solidFill>
                <a:latin typeface="Aptos Narrow" panose="020B0004020202020204" pitchFamily="34" charset="0"/>
              </a:rPr>
              <a:t>H</a:t>
            </a:r>
            <a:r>
              <a:rPr lang="en-IN" sz="1400" b="1" i="0" dirty="0">
                <a:solidFill>
                  <a:schemeClr val="accent3">
                    <a:lumMod val="75000"/>
                  </a:schemeClr>
                </a:solidFill>
                <a:effectLst/>
                <a:latin typeface="Aptos Narrow" panose="020B0004020202020204" pitchFamily="34" charset="0"/>
              </a:rPr>
              <a:t>ighest percentage-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Aptos Narrow" panose="020B0004020202020204" pitchFamily="34" charset="0"/>
              </a:rPr>
              <a:t>French language</a:t>
            </a:r>
            <a:r>
              <a:rPr lang="en-US" sz="1400" b="1" dirty="0">
                <a:latin typeface="Aptos Narrow" panose="020B0004020202020204" pitchFamily="34" charset="0"/>
              </a:rPr>
              <a:t>(</a:t>
            </a:r>
            <a:r>
              <a:rPr lang="en-IN" sz="1400" b="1" u="none" strike="noStrike" dirty="0">
                <a:effectLst/>
                <a:latin typeface="Aptos Narrow" panose="020B0004020202020204" pitchFamily="34" charset="0"/>
              </a:rPr>
              <a:t>34.90)</a:t>
            </a:r>
            <a:r>
              <a:rPr lang="en-IN" sz="1400" u="none" strike="noStrike" dirty="0">
                <a:solidFill>
                  <a:schemeClr val="accent3">
                    <a:lumMod val="75000"/>
                  </a:schemeClr>
                </a:solidFill>
                <a:effectLst/>
                <a:latin typeface="Aptos Narrow" panose="020B0004020202020204" pitchFamily="34" charset="0"/>
              </a:rPr>
              <a:t>,</a:t>
            </a:r>
            <a:r>
              <a:rPr lang="en-IN" sz="1400" b="1" dirty="0">
                <a:solidFill>
                  <a:schemeClr val="accent3">
                    <a:lumMod val="75000"/>
                  </a:schemeClr>
                </a:solidFill>
                <a:latin typeface="Aptos Narrow" panose="020B0004020202020204" pitchFamily="34" charset="0"/>
              </a:rPr>
              <a:t>lowest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  <a:latin typeface="Aptos Narrow" panose="020B0004020202020204" pitchFamily="34" charset="0"/>
              </a:rPr>
              <a:t> percentage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Aptos Narrow" panose="020B0004020202020204" pitchFamily="34" charset="0"/>
              </a:rPr>
              <a:t>– Hindi</a:t>
            </a:r>
            <a:r>
              <a:rPr lang="en-US" sz="1400" b="1" dirty="0">
                <a:latin typeface="Aptos Narrow" panose="020B0004020202020204" pitchFamily="34" charset="0"/>
              </a:rPr>
              <a:t>(3.69)</a:t>
            </a:r>
          </a:p>
          <a:p>
            <a:pPr marL="0" fontAlgn="b">
              <a:spcBef>
                <a:spcPts val="0"/>
              </a:spcBef>
            </a:pPr>
            <a:r>
              <a:rPr lang="en-IN" sz="1400" b="1" i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Aptos Narrow" panose="020B0004020202020204" pitchFamily="34" charset="0"/>
              </a:rPr>
              <a:t>Duplicate Rows Detection:- </a:t>
            </a:r>
            <a:r>
              <a:rPr lang="en-IN" sz="1400" b="0" i="0" u="none" strike="noStrike" kern="1200" dirty="0">
                <a:solidFill>
                  <a:srgbClr val="000000"/>
                </a:solidFill>
                <a:effectLst/>
                <a:highlight>
                  <a:srgbClr val="FDF0E7"/>
                </a:highlight>
                <a:latin typeface="Aptos Narrow" panose="020B0004020202020204" pitchFamily="34" charset="0"/>
              </a:rPr>
              <a:t> </a:t>
            </a:r>
            <a:r>
              <a:rPr lang="en-IN" sz="1400" b="0" i="0" u="none" strike="noStrike" kern="1200" dirty="0">
                <a:solidFill>
                  <a:schemeClr val="accent3">
                    <a:lumMod val="75000"/>
                  </a:schemeClr>
                </a:solidFill>
                <a:effectLst/>
                <a:latin typeface="Aptos Narrow" panose="020B0004020202020204" pitchFamily="34" charset="0"/>
              </a:rPr>
              <a:t>actor_id(1003) has 2  duplicates.</a:t>
            </a:r>
          </a:p>
          <a:p>
            <a:pPr marL="0" fontAlgn="b">
              <a:spcBef>
                <a:spcPts val="0"/>
              </a:spcBef>
            </a:pPr>
            <a:endParaRPr lang="en-IN" sz="1400" b="0" i="0" u="none" strike="noStrike" kern="1200" dirty="0">
              <a:solidFill>
                <a:schemeClr val="accent3">
                  <a:lumMod val="75000"/>
                </a:schemeClr>
              </a:solidFill>
              <a:effectLst/>
              <a:latin typeface="Aptos Narrow" panose="020B0004020202020204" pitchFamily="34" charset="0"/>
            </a:endParaRPr>
          </a:p>
          <a:p>
            <a:pPr marL="0" indent="0" algn="ctr" fontAlgn="b">
              <a:spcBef>
                <a:spcPts val="0"/>
              </a:spcBef>
              <a:buNone/>
            </a:pPr>
            <a:r>
              <a:rPr lang="en-IN" sz="1400" b="1" kern="1200" dirty="0">
                <a:solidFill>
                  <a:schemeClr val="accent3">
                    <a:lumMod val="75000"/>
                  </a:schemeClr>
                </a:solidFill>
                <a:latin typeface="Aptos Narrow" panose="020B0004020202020204" pitchFamily="34" charset="0"/>
              </a:rPr>
              <a:t>CASE STUDY 2</a:t>
            </a:r>
          </a:p>
          <a:p>
            <a:pPr marL="0" indent="0" algn="ctr" fontAlgn="b">
              <a:spcBef>
                <a:spcPts val="0"/>
              </a:spcBef>
              <a:buNone/>
            </a:pPr>
            <a:endParaRPr lang="en-IN" sz="1400" b="1" kern="1200" dirty="0">
              <a:solidFill>
                <a:schemeClr val="accent3">
                  <a:lumMod val="75000"/>
                </a:schemeClr>
              </a:solidFill>
              <a:latin typeface="Aptos Narrow" panose="020B0004020202020204" pitchFamily="34" charset="0"/>
            </a:endParaRPr>
          </a:p>
          <a:p>
            <a:pPr marL="228600" lvl="1" fontAlgn="b">
              <a:spcBef>
                <a:spcPts val="0"/>
              </a:spcBef>
            </a:pPr>
            <a:r>
              <a:rPr lang="en-IN" sz="1400" b="1" i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Aptos Narrow" panose="020B0004020202020204" pitchFamily="34" charset="0"/>
              </a:rPr>
              <a:t>Weekly User Engagement:-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Aptos Narrow" panose="020B0004020202020204" pitchFamily="34" charset="0"/>
              </a:rPr>
              <a:t> Week 30 has maximum active users while week 17 has min active users</a:t>
            </a:r>
          </a:p>
          <a:p>
            <a:pPr marL="228600" lvl="1" fontAlgn="b">
              <a:spcBef>
                <a:spcPts val="0"/>
              </a:spcBef>
            </a:pPr>
            <a:r>
              <a:rPr lang="en-IN" sz="1400" b="1" i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Aptos Narrow" panose="020B0004020202020204" pitchFamily="34" charset="0"/>
              </a:rPr>
              <a:t>User Growth Analysis:- 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Aptos Narrow" panose="020B0004020202020204" pitchFamily="34" charset="0"/>
              </a:rPr>
              <a:t>Week 33 has highest user growth while week 35 has lowest user growth.</a:t>
            </a:r>
          </a:p>
          <a:p>
            <a:r>
              <a:rPr lang="en-IN" sz="1400" b="1" i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Aptos Narrow" panose="020B0004020202020204" pitchFamily="34" charset="0"/>
              </a:rPr>
              <a:t>Weekly Engagement Per Device :-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Aptos Narrow" panose="020B0004020202020204" pitchFamily="34" charset="0"/>
              </a:rPr>
              <a:t>Week 30 has maximum active users on MacBook Pro while week 35 has minimum active users on acer aspire desktop.</a:t>
            </a:r>
          </a:p>
          <a:p>
            <a:r>
              <a:rPr lang="en-IN" sz="1400" b="1" i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FFFF"/>
                </a:highlight>
                <a:latin typeface="Aptos Narrow" panose="020B0004020202020204" pitchFamily="34" charset="0"/>
              </a:rPr>
              <a:t>Email Engagement Analysis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Aptos Narrow" panose="020B0004020202020204" pitchFamily="34" charset="0"/>
              </a:rPr>
              <a:t>Week 34 has highest engagement using email services while week 35 has lowest email engagement.</a:t>
            </a:r>
            <a:endParaRPr lang="en-IN" sz="1400" dirty="0">
              <a:solidFill>
                <a:schemeClr val="accent3">
                  <a:lumMod val="75000"/>
                </a:schemeClr>
              </a:solidFill>
              <a:latin typeface="Aptos Narrow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A6CF03-15DD-018A-A4AF-6396153FD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640" y="3723640"/>
            <a:ext cx="2692400" cy="24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86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CB4B-2AFB-34E2-DDDF-4ADD4C8249A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>
            <a:normAutofit/>
          </a:bodyPr>
          <a:lstStyle/>
          <a:p>
            <a:r>
              <a:rPr lang="en-IN" sz="3600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8C797-169C-E968-061E-64CAAC3ED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6807" y="1606061"/>
            <a:ext cx="5136270" cy="3098801"/>
          </a:xfrm>
        </p:spPr>
        <p:txBody>
          <a:bodyPr>
            <a:normAutofit/>
          </a:bodyPr>
          <a:lstStyle/>
          <a:p>
            <a:r>
              <a:rPr lang="en-US" sz="1800" dirty="0"/>
              <a:t>This project helped me to advance my query writing techniques and problem solving ability. </a:t>
            </a:r>
          </a:p>
          <a:p>
            <a:r>
              <a:rPr lang="en-US" sz="1800" dirty="0"/>
              <a:t>The challenges that I faced in this project was about importing large size ‘Event’ CSV file into database which was taking lot of time to import using </a:t>
            </a:r>
            <a:r>
              <a:rPr lang="en-US" sz="1800" b="1" dirty="0"/>
              <a:t>table data import wizard option </a:t>
            </a:r>
            <a:r>
              <a:rPr lang="en-US" sz="1800" dirty="0"/>
              <a:t>so instead I used </a:t>
            </a:r>
            <a:r>
              <a:rPr lang="en-US" sz="1800" b="1" dirty="0"/>
              <a:t>load data statement </a:t>
            </a:r>
            <a:r>
              <a:rPr lang="en-US" sz="1800" dirty="0"/>
              <a:t>to import large dataset into database.</a:t>
            </a:r>
          </a:p>
          <a:p>
            <a:endParaRPr lang="en-IN" sz="1600" dirty="0"/>
          </a:p>
        </p:txBody>
      </p:sp>
      <p:pic>
        <p:nvPicPr>
          <p:cNvPr id="13318" name="Picture 6" descr="Results Concept Icon Means Conclusions Performance Or Evaluation.  Observations Of Benefits And Reporting A Solution - 3d Illustration Stock  Photo, Picture and Royalty Free Image. Image 124929411.">
            <a:extLst>
              <a:ext uri="{FF2B5EF4-FFF2-40B4-BE49-F238E27FC236}">
                <a16:creationId xmlns:a16="http://schemas.microsoft.com/office/drawing/2014/main" id="{ACD7E4CE-6DFC-48CD-FC57-CF1A61280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3782059"/>
            <a:ext cx="3383280" cy="226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438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Thank You Message For Card Presentation Business Expressing Gratitude  Acknowledgment And Appreciation Minimalist Abstract Design With White Cut  Out Paper On Blue Background Stock Photo - Download Image Now - iStock">
            <a:extLst>
              <a:ext uri="{FF2B5EF4-FFF2-40B4-BE49-F238E27FC236}">
                <a16:creationId xmlns:a16="http://schemas.microsoft.com/office/drawing/2014/main" id="{1375D45E-05D1-D3AF-12A5-97C655BC9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16" y="433755"/>
            <a:ext cx="10533699" cy="5920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449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862E-92D0-61CB-2AA4-EE7F5A9EC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43691"/>
            <a:ext cx="7916091" cy="104503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IN" sz="3600" b="1" i="0" dirty="0">
                <a:solidFill>
                  <a:srgbClr val="8492A6"/>
                </a:solidFill>
                <a:effectLst/>
                <a:latin typeface="Manrope"/>
              </a:rPr>
              <a:t>approach towards the project</a:t>
            </a:r>
            <a:endParaRPr lang="en-IN" sz="3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8C2FF5-0CE9-4892-481C-F7E43420272E}"/>
              </a:ext>
            </a:extLst>
          </p:cNvPr>
          <p:cNvSpPr/>
          <p:nvPr/>
        </p:nvSpPr>
        <p:spPr>
          <a:xfrm>
            <a:off x="365760" y="1436913"/>
            <a:ext cx="3971109" cy="2090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b="1" dirty="0">
                <a:solidFill>
                  <a:schemeClr val="tx2">
                    <a:lumMod val="25000"/>
                  </a:schemeClr>
                </a:solidFill>
              </a:rPr>
              <a:t>DEFINE CASE STUDY AND GOALS</a:t>
            </a:r>
            <a:r>
              <a:rPr lang="en-US" sz="2000" dirty="0">
                <a:solidFill>
                  <a:schemeClr val="tx2">
                    <a:lumMod val="25000"/>
                  </a:schemeClr>
                </a:solidFill>
              </a:rPr>
              <a:t>:</a:t>
            </a:r>
          </a:p>
          <a:p>
            <a:r>
              <a:rPr lang="en-US" sz="2000" dirty="0">
                <a:solidFill>
                  <a:schemeClr val="tx2">
                    <a:lumMod val="25000"/>
                  </a:schemeClr>
                </a:solidFill>
              </a:rPr>
              <a:t>Use SQL skills to extract meaningful insights from the data set.</a:t>
            </a:r>
          </a:p>
          <a:p>
            <a:pPr marL="457200" indent="-457200">
              <a:buAutoNum type="arabicPeriod"/>
            </a:pPr>
            <a:r>
              <a:rPr lang="en-US" sz="2000" b="1" i="0" dirty="0">
                <a:solidFill>
                  <a:schemeClr val="tx2">
                    <a:lumMod val="25000"/>
                  </a:schemeClr>
                </a:solidFill>
                <a:effectLst/>
                <a:latin typeface="Manrope"/>
              </a:rPr>
              <a:t>Job Data Analysis</a:t>
            </a:r>
          </a:p>
          <a:p>
            <a:pPr marL="457200" indent="-457200">
              <a:buAutoNum type="arabicPeriod"/>
            </a:pPr>
            <a:r>
              <a:rPr lang="en-US" sz="2000" b="1" i="0" dirty="0">
                <a:solidFill>
                  <a:schemeClr val="tx2">
                    <a:lumMod val="25000"/>
                  </a:schemeClr>
                </a:solidFill>
                <a:effectLst/>
                <a:latin typeface="Manrope"/>
              </a:rPr>
              <a:t>Investigating Metric Spike</a:t>
            </a:r>
            <a:endParaRPr lang="en-IN" sz="20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D18C13-6D27-3564-7536-E218B9CF8736}"/>
              </a:ext>
            </a:extLst>
          </p:cNvPr>
          <p:cNvSpPr/>
          <p:nvPr/>
        </p:nvSpPr>
        <p:spPr>
          <a:xfrm>
            <a:off x="7794173" y="1393370"/>
            <a:ext cx="3936274" cy="20813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20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US" sz="2000" b="1" dirty="0">
                <a:solidFill>
                  <a:schemeClr val="tx2">
                    <a:lumMod val="25000"/>
                  </a:schemeClr>
                </a:solidFill>
              </a:rPr>
              <a:t>DATA COLLECTION:</a:t>
            </a:r>
          </a:p>
          <a:p>
            <a:r>
              <a:rPr lang="en-US" sz="2000" dirty="0">
                <a:solidFill>
                  <a:schemeClr val="tx2">
                    <a:lumMod val="25000"/>
                  </a:schemeClr>
                </a:solidFill>
              </a:rPr>
              <a:t>Use  My SQL to extract the required data from the given database.</a:t>
            </a:r>
            <a:endParaRPr lang="en-IN" sz="20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C00153-A549-2227-DD52-B96ECC00A392}"/>
              </a:ext>
            </a:extLst>
          </p:cNvPr>
          <p:cNvSpPr/>
          <p:nvPr/>
        </p:nvSpPr>
        <p:spPr>
          <a:xfrm>
            <a:off x="352697" y="4454434"/>
            <a:ext cx="4014652" cy="21205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b="1" dirty="0">
                <a:solidFill>
                  <a:schemeClr val="tx2">
                    <a:lumMod val="25000"/>
                  </a:schemeClr>
                </a:solidFill>
              </a:rPr>
              <a:t>INSIGHTS &amp; RECOMMENDATIONS:</a:t>
            </a:r>
          </a:p>
          <a:p>
            <a:endParaRPr lang="en-US" sz="20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US" sz="2000" dirty="0">
                <a:solidFill>
                  <a:schemeClr val="tx2">
                    <a:lumMod val="25000"/>
                  </a:schemeClr>
                </a:solidFill>
              </a:rPr>
              <a:t>Using: Excel (for graphs, charts &amp;tables), images and icons</a:t>
            </a:r>
            <a:endParaRPr lang="en-IN" sz="20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33306B-71C2-624D-D4DE-4E834EDD5DB5}"/>
              </a:ext>
            </a:extLst>
          </p:cNvPr>
          <p:cNvSpPr/>
          <p:nvPr/>
        </p:nvSpPr>
        <p:spPr>
          <a:xfrm>
            <a:off x="7785460" y="4376057"/>
            <a:ext cx="3958049" cy="22598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br>
              <a:rPr lang="en-IN" sz="2000" b="1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IN" sz="2000" b="1" dirty="0">
                <a:solidFill>
                  <a:schemeClr val="tx2">
                    <a:lumMod val="25000"/>
                  </a:schemeClr>
                </a:solidFill>
              </a:rPr>
              <a:t>Actionable Implementation:</a:t>
            </a:r>
          </a:p>
          <a:p>
            <a:endParaRPr lang="en-IN" sz="20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IN" sz="2000" dirty="0">
                <a:solidFill>
                  <a:schemeClr val="tx2">
                    <a:lumMod val="25000"/>
                  </a:schemeClr>
                </a:solidFill>
              </a:rPr>
              <a:t>PowerPoint : for final presentation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F4CC4C-F040-B537-9CF4-A88D220744C9}"/>
              </a:ext>
            </a:extLst>
          </p:cNvPr>
          <p:cNvSpPr/>
          <p:nvPr/>
        </p:nvSpPr>
        <p:spPr>
          <a:xfrm>
            <a:off x="4506685" y="2586446"/>
            <a:ext cx="3187337" cy="26909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20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US" sz="2000" b="1" dirty="0">
                <a:solidFill>
                  <a:schemeClr val="tx2">
                    <a:lumMod val="25000"/>
                  </a:schemeClr>
                </a:solidFill>
              </a:rPr>
              <a:t>DATA ANALYSIS:</a:t>
            </a:r>
          </a:p>
          <a:p>
            <a:r>
              <a:rPr lang="en-US" sz="2000" dirty="0">
                <a:solidFill>
                  <a:schemeClr val="tx2">
                    <a:lumMod val="25000"/>
                  </a:schemeClr>
                </a:solidFill>
              </a:rPr>
              <a:t>Using extract, aggregation function ,subqueries, where, Group by, order by Distinct and other functions required.</a:t>
            </a:r>
            <a:endParaRPr lang="en-IN" sz="2000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123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BF465-0D0F-26EA-9DE6-E0E8BCC14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2386" y="522514"/>
            <a:ext cx="5982789" cy="1058092"/>
          </a:xfrm>
          <a:solidFill>
            <a:schemeClr val="accent2">
              <a:lumMod val="75000"/>
            </a:schemeClr>
          </a:solidFill>
          <a:ln>
            <a:solidFill>
              <a:srgbClr val="404040"/>
            </a:solidFill>
          </a:ln>
        </p:spPr>
        <p:txBody>
          <a:bodyPr>
            <a:noAutofit/>
          </a:bodyPr>
          <a:lstStyle/>
          <a:p>
            <a:pPr algn="l"/>
            <a:r>
              <a:rPr lang="en-IN" sz="4000" b="1" dirty="0"/>
              <a:t>TECH-STACK USED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F955E-BCD0-9694-262B-6F79572BD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086" y="2717076"/>
            <a:ext cx="7837713" cy="359228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There are some major advantages of using traditional relational databases, which we interact with using SQL.</a:t>
            </a:r>
          </a:p>
          <a:p>
            <a:pPr algn="l"/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The five most apparent are:</a:t>
            </a:r>
          </a:p>
          <a:p>
            <a:pPr marL="342900" indent="-342900" algn="l">
              <a:buClrTx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SQL is easy to understand..</a:t>
            </a:r>
          </a:p>
          <a:p>
            <a:pPr marL="342900" indent="-342900" algn="l">
              <a:buClrTx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Traditional databases allow us to access data directly..</a:t>
            </a:r>
          </a:p>
          <a:p>
            <a:pPr marL="342900" indent="-342900" algn="l">
              <a:buClrTx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Traditional databases allow us to audit and replicate our data. </a:t>
            </a:r>
          </a:p>
          <a:p>
            <a:pPr marL="342900" indent="-342900" algn="l">
              <a:buClrTx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SQL is a great tool for analyzing multiple tables at once.</a:t>
            </a:r>
          </a:p>
          <a:p>
            <a:pPr marL="342900" indent="-342900" algn="l">
              <a:buClrTx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SQL allows you to analyze more complex questions than dashboard tools like Google Analytics.</a:t>
            </a:r>
            <a:endParaRPr lang="en-IN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50C9510-C4E7-EE79-E60E-9623E6B17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79" y="-151886"/>
            <a:ext cx="1656080" cy="13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D9566596-A7D2-9677-D59C-8C615BB4C9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23"/>
          <a:stretch/>
        </p:blipFill>
        <p:spPr bwMode="auto">
          <a:xfrm>
            <a:off x="9936989" y="4637314"/>
            <a:ext cx="2255011" cy="222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3EFCCE38-004E-FB32-1C38-93EBF23EA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274" y="0"/>
            <a:ext cx="1753553" cy="247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1A8492-0ABA-6131-3D27-16FC66EEE125}"/>
              </a:ext>
            </a:extLst>
          </p:cNvPr>
          <p:cNvSpPr txBox="1"/>
          <p:nvPr/>
        </p:nvSpPr>
        <p:spPr>
          <a:xfrm>
            <a:off x="10084526" y="2194560"/>
            <a:ext cx="222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Workbench 8.0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C6AD2-E495-1211-D394-A5FF65D50560}"/>
              </a:ext>
            </a:extLst>
          </p:cNvPr>
          <p:cNvSpPr txBox="1"/>
          <p:nvPr/>
        </p:nvSpPr>
        <p:spPr>
          <a:xfrm>
            <a:off x="1018903" y="1841863"/>
            <a:ext cx="492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Why choose MySQL ??</a:t>
            </a:r>
          </a:p>
        </p:txBody>
      </p:sp>
    </p:spTree>
    <p:extLst>
      <p:ext uri="{BB962C8B-B14F-4D97-AF65-F5344CB8AC3E}">
        <p14:creationId xmlns:p14="http://schemas.microsoft.com/office/powerpoint/2010/main" val="2878383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765E-E062-143E-7400-A87838A16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564" y="625059"/>
            <a:ext cx="8011596" cy="949741"/>
          </a:xfrm>
        </p:spPr>
        <p:txBody>
          <a:bodyPr>
            <a:noAutofit/>
          </a:bodyPr>
          <a:lstStyle/>
          <a:p>
            <a:r>
              <a:rPr lang="en-US" sz="36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highlight>
                  <a:srgbClr val="FFFFFF"/>
                </a:highlight>
                <a:latin typeface="Manrope"/>
              </a:rPr>
              <a:t>Case Study 1: Job Data Analysis</a:t>
            </a:r>
            <a:endParaRPr lang="en-IN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B4652-9317-AEB2-5B28-8DD53B0CF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222" y="2300586"/>
            <a:ext cx="7729728" cy="355592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IN" sz="3200" b="1" i="0" dirty="0">
                <a:solidFill>
                  <a:srgbClr val="8492A6"/>
                </a:solidFill>
                <a:effectLst/>
                <a:highlight>
                  <a:srgbClr val="00FFFF"/>
                </a:highlight>
                <a:latin typeface="Manrope"/>
              </a:rPr>
              <a:t>Tasks:</a:t>
            </a:r>
          </a:p>
          <a:p>
            <a:pPr marL="342900" indent="-342900">
              <a:buFont typeface="+mj-lt"/>
              <a:buAutoNum type="alphaUcPeriod"/>
            </a:pPr>
            <a:r>
              <a:rPr lang="en-IN" sz="2400" b="1" i="0" dirty="0">
                <a:solidFill>
                  <a:srgbClr val="8492A6"/>
                </a:solidFill>
                <a:effectLst/>
                <a:highlight>
                  <a:srgbClr val="00FFFF"/>
                </a:highlight>
                <a:latin typeface="Manrope"/>
              </a:rPr>
              <a:t>Jobs Reviewed Over Time</a:t>
            </a:r>
          </a:p>
          <a:p>
            <a:pPr marL="342900" indent="-342900">
              <a:buFont typeface="+mj-lt"/>
              <a:buAutoNum type="alphaUcPeriod"/>
            </a:pPr>
            <a:r>
              <a:rPr lang="en-IN" sz="2400" b="1" i="0" dirty="0">
                <a:solidFill>
                  <a:srgbClr val="8492A6"/>
                </a:solidFill>
                <a:effectLst/>
                <a:highlight>
                  <a:srgbClr val="00FFFF"/>
                </a:highlight>
                <a:latin typeface="Manrope"/>
              </a:rPr>
              <a:t>Throughput Analysis</a:t>
            </a:r>
          </a:p>
          <a:p>
            <a:pPr marL="342900" indent="-342900">
              <a:buFont typeface="+mj-lt"/>
              <a:buAutoNum type="alphaUcPeriod"/>
            </a:pPr>
            <a:r>
              <a:rPr lang="en-IN" sz="2400" b="1" i="0" dirty="0">
                <a:solidFill>
                  <a:srgbClr val="8492A6"/>
                </a:solidFill>
                <a:effectLst/>
                <a:highlight>
                  <a:srgbClr val="00FFFF"/>
                </a:highlight>
                <a:latin typeface="Manrope"/>
              </a:rPr>
              <a:t>Language Share Analysis</a:t>
            </a:r>
          </a:p>
          <a:p>
            <a:pPr marL="342900" indent="-342900">
              <a:buFont typeface="+mj-lt"/>
              <a:buAutoNum type="alphaUcPeriod"/>
            </a:pPr>
            <a:r>
              <a:rPr lang="en-IN" sz="2400" b="1" i="0" dirty="0">
                <a:solidFill>
                  <a:srgbClr val="8492A6"/>
                </a:solidFill>
                <a:effectLst/>
                <a:highlight>
                  <a:srgbClr val="00FFFF"/>
                </a:highlight>
                <a:latin typeface="Manrope"/>
              </a:rPr>
              <a:t>Duplicate Rows Detection</a:t>
            </a:r>
            <a:endParaRPr lang="en-IN" sz="2400" b="1" dirty="0">
              <a:solidFill>
                <a:srgbClr val="8492A6"/>
              </a:solidFill>
              <a:highlight>
                <a:srgbClr val="00FFFF"/>
              </a:highlight>
              <a:latin typeface="Manrope"/>
            </a:endParaRPr>
          </a:p>
          <a:p>
            <a:endParaRPr lang="en-I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F38BB0C-7697-45DB-9E1B-662C03621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134" y="2168072"/>
            <a:ext cx="4377266" cy="33419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3589C5-A030-2E0E-9BD5-DBA94BE07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98" y="-134257"/>
            <a:ext cx="1622311" cy="1622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9438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2324-C35D-8603-24FC-DB01B23C1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650" y="681664"/>
            <a:ext cx="8142950" cy="1070936"/>
          </a:xfrm>
        </p:spPr>
        <p:txBody>
          <a:bodyPr>
            <a:noAutofit/>
          </a:bodyPr>
          <a:lstStyle/>
          <a:p>
            <a:r>
              <a:rPr lang="en-IN" sz="3600" b="1" i="0" dirty="0">
                <a:solidFill>
                  <a:srgbClr val="8492A6"/>
                </a:solidFill>
                <a:effectLst/>
                <a:highlight>
                  <a:srgbClr val="FFFFFF"/>
                </a:highlight>
                <a:latin typeface="Manrope"/>
              </a:rPr>
              <a:t>Task A: Jobs Reviewed Over Time</a:t>
            </a:r>
            <a:endParaRPr lang="en-IN" sz="36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A86AE4-C116-0305-2050-0B3441CE9B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094614"/>
              </p:ext>
            </p:extLst>
          </p:nvPr>
        </p:nvGraphicFramePr>
        <p:xfrm>
          <a:off x="957943" y="3178628"/>
          <a:ext cx="4474028" cy="33092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4103">
                  <a:extLst>
                    <a:ext uri="{9D8B030D-6E8A-4147-A177-3AD203B41FA5}">
                      <a16:colId xmlns:a16="http://schemas.microsoft.com/office/drawing/2014/main" val="1451193327"/>
                    </a:ext>
                  </a:extLst>
                </a:gridCol>
                <a:gridCol w="2999925">
                  <a:extLst>
                    <a:ext uri="{9D8B030D-6E8A-4147-A177-3AD203B41FA5}">
                      <a16:colId xmlns:a16="http://schemas.microsoft.com/office/drawing/2014/main" val="3549635935"/>
                    </a:ext>
                  </a:extLst>
                </a:gridCol>
              </a:tblGrid>
              <a:tr h="4727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 dates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jobs_reviewed_per_hour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66716822"/>
                  </a:ext>
                </a:extLst>
              </a:tr>
              <a:tr h="4727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11/30/2020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180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88717488"/>
                  </a:ext>
                </a:extLst>
              </a:tr>
              <a:tr h="4727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11/29/2020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180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72637999"/>
                  </a:ext>
                </a:extLst>
              </a:tr>
              <a:tr h="4727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11/28/2020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218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79564639"/>
                  </a:ext>
                </a:extLst>
              </a:tr>
              <a:tr h="4727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11/27/2020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35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76017166"/>
                  </a:ext>
                </a:extLst>
              </a:tr>
              <a:tr h="4727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11/26/2020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64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5415939"/>
                  </a:ext>
                </a:extLst>
              </a:tr>
              <a:tr h="4727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11/25/2020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Arial Rounded MT Bold" panose="020F0704030504030204" pitchFamily="34" charset="0"/>
                        </a:rPr>
                        <a:t>80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5560925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6FA3E2C-67FB-288C-5253-9442A53108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9875396"/>
              </p:ext>
            </p:extLst>
          </p:nvPr>
        </p:nvGraphicFramePr>
        <p:xfrm>
          <a:off x="6291943" y="3156857"/>
          <a:ext cx="5258809" cy="3333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E4AFE79-8147-2AA7-E246-50A068521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50571" cy="1850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96F017-7BB6-FAA8-21A4-95E6AFCD4F48}"/>
              </a:ext>
            </a:extLst>
          </p:cNvPr>
          <p:cNvSpPr txBox="1"/>
          <p:nvPr/>
        </p:nvSpPr>
        <p:spPr>
          <a:xfrm>
            <a:off x="870855" y="2028149"/>
            <a:ext cx="95467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Objective: Calculate the number of jobs reviewed per hour for each day in November 2020.</a:t>
            </a:r>
          </a:p>
        </p:txBody>
      </p:sp>
    </p:spTree>
    <p:extLst>
      <p:ext uri="{BB962C8B-B14F-4D97-AF65-F5344CB8AC3E}">
        <p14:creationId xmlns:p14="http://schemas.microsoft.com/office/powerpoint/2010/main" val="4026103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FD495-1CA2-7E96-B23C-25359CC7C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886" y="293915"/>
            <a:ext cx="9002485" cy="1502228"/>
          </a:xfrm>
        </p:spPr>
        <p:txBody>
          <a:bodyPr>
            <a:noAutofit/>
          </a:bodyPr>
          <a:lstStyle/>
          <a:p>
            <a:pPr algn="l"/>
            <a:br>
              <a:rPr lang="en-US" sz="2400" b="0" i="0" dirty="0">
                <a:solidFill>
                  <a:srgbClr val="8492A6"/>
                </a:solidFill>
                <a:effectLst/>
                <a:highlight>
                  <a:srgbClr val="FFFFFF"/>
                </a:highlight>
                <a:latin typeface="Manrope"/>
              </a:rPr>
            </a:br>
            <a:r>
              <a:rPr lang="en-US" sz="2400" b="1" i="0" dirty="0">
                <a:solidFill>
                  <a:srgbClr val="8492A6"/>
                </a:solidFill>
                <a:effectLst/>
                <a:highlight>
                  <a:srgbClr val="FFFFFF"/>
                </a:highlight>
                <a:latin typeface="Aptos Narrow" panose="020B0004020202020204" pitchFamily="34" charset="0"/>
              </a:rPr>
              <a:t>Task A: Write an SQL query to calculate the number of jobs reviewed per hour for each day in November 2020.</a:t>
            </a:r>
            <a:br>
              <a:rPr lang="en-US" sz="2400" b="0" i="0" dirty="0">
                <a:solidFill>
                  <a:srgbClr val="8492A6"/>
                </a:solidFill>
                <a:effectLst/>
                <a:highlight>
                  <a:srgbClr val="FFFFFF"/>
                </a:highlight>
                <a:latin typeface="Manrope"/>
              </a:rPr>
            </a:b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3CAA18-C3A7-697E-584F-43A56564E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9" t="11887" r="17293" b="28549"/>
          <a:stretch/>
        </p:blipFill>
        <p:spPr>
          <a:xfrm>
            <a:off x="1491343" y="2164600"/>
            <a:ext cx="9209313" cy="4486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4226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5C14-502C-670D-DDA8-A103549F4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353277"/>
            <a:ext cx="7682122" cy="827823"/>
          </a:xfrm>
        </p:spPr>
        <p:txBody>
          <a:bodyPr>
            <a:normAutofit fontScale="90000"/>
          </a:bodyPr>
          <a:lstStyle/>
          <a:p>
            <a:r>
              <a:rPr lang="en-IN" sz="3600" b="1" i="0" dirty="0">
                <a:solidFill>
                  <a:srgbClr val="8492A6"/>
                </a:solidFill>
                <a:effectLst/>
                <a:highlight>
                  <a:srgbClr val="FFFFFF"/>
                </a:highlight>
                <a:latin typeface="Manrope"/>
              </a:rPr>
              <a:t>Task b: Throughput Analysis</a:t>
            </a:r>
            <a:endParaRPr lang="en-IN" sz="36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EA2115F-3669-08A6-7BC4-A8024187DD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822252"/>
              </p:ext>
            </p:extLst>
          </p:nvPr>
        </p:nvGraphicFramePr>
        <p:xfrm>
          <a:off x="1204686" y="2476499"/>
          <a:ext cx="8828313" cy="4085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6802E28-53A1-CDA5-595D-71CFB6F1F3AF}"/>
              </a:ext>
            </a:extLst>
          </p:cNvPr>
          <p:cNvSpPr txBox="1"/>
          <p:nvPr/>
        </p:nvSpPr>
        <p:spPr>
          <a:xfrm>
            <a:off x="1117600" y="1505635"/>
            <a:ext cx="8940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8492A6"/>
                </a:solidFill>
                <a:effectLst/>
                <a:highlight>
                  <a:srgbClr val="FFFF00"/>
                </a:highlight>
                <a:latin typeface="Aptos Narrow" panose="020B0004020202020204" pitchFamily="34" charset="0"/>
              </a:rPr>
              <a:t>Objective: Calculate the 7-day rolling average of throughput (number of events per second).</a:t>
            </a:r>
          </a:p>
        </p:txBody>
      </p:sp>
    </p:spTree>
    <p:extLst>
      <p:ext uri="{BB962C8B-B14F-4D97-AF65-F5344CB8AC3E}">
        <p14:creationId xmlns:p14="http://schemas.microsoft.com/office/powerpoint/2010/main" val="1082701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E3AC8-8C1C-2EE8-B1B9-B03FB8306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36" y="482600"/>
            <a:ext cx="10379964" cy="1594612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b="0" i="0" dirty="0">
                <a:solidFill>
                  <a:srgbClr val="8492A6"/>
                </a:solidFill>
                <a:effectLst/>
                <a:latin typeface="Manrope"/>
              </a:rPr>
              <a:t>Task b: Write an SQL query to calculate the 7-day rolling average of throughput. Additionally, explain whether you prefer using the daily metric or the 7-day rolling average for throughput, and </a:t>
            </a:r>
            <a:r>
              <a:rPr lang="en-US" b="0" i="0" dirty="0">
                <a:solidFill>
                  <a:srgbClr val="8492A6"/>
                </a:solidFill>
                <a:effectLst/>
                <a:latin typeface="Manrope"/>
              </a:rPr>
              <a:t>why?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A414DDD-23F6-D3A7-76AD-AE1EEAC1B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9" t="11449" r="18417" b="36613"/>
          <a:stretch/>
        </p:blipFill>
        <p:spPr>
          <a:xfrm>
            <a:off x="261258" y="2329543"/>
            <a:ext cx="5943600" cy="412568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A3C60F-AB69-B9B1-2E14-FD2F564C3F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11905" r="35446" b="27936"/>
          <a:stretch/>
        </p:blipFill>
        <p:spPr>
          <a:xfrm>
            <a:off x="6357258" y="2373086"/>
            <a:ext cx="5606142" cy="413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1384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3493</TotalTime>
  <Words>1031</Words>
  <Application>Microsoft Office PowerPoint</Application>
  <PresentationFormat>Widescreen</PresentationFormat>
  <Paragraphs>135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Aptos Narrow</vt:lpstr>
      <vt:lpstr>Arial</vt:lpstr>
      <vt:lpstr>Arial Black</vt:lpstr>
      <vt:lpstr>Arial Rounded MT Bold</vt:lpstr>
      <vt:lpstr>Calibri</vt:lpstr>
      <vt:lpstr>ff4</vt:lpstr>
      <vt:lpstr>Gill Sans MT</vt:lpstr>
      <vt:lpstr>Manrope</vt:lpstr>
      <vt:lpstr>Wingdings</vt:lpstr>
      <vt:lpstr>Parcel</vt:lpstr>
      <vt:lpstr>PowerPoint Presentation</vt:lpstr>
      <vt:lpstr>Project Description</vt:lpstr>
      <vt:lpstr>approach towards the project</vt:lpstr>
      <vt:lpstr>TECH-STACK USED</vt:lpstr>
      <vt:lpstr>Case Study 1: Job Data Analysis</vt:lpstr>
      <vt:lpstr>Task A: Jobs Reviewed Over Time</vt:lpstr>
      <vt:lpstr> Task A: Write an SQL query to calculate the number of jobs reviewed per hour for each day in November 2020. </vt:lpstr>
      <vt:lpstr>Task b: Throughput Analysis</vt:lpstr>
      <vt:lpstr>Task b: Write an SQL query to calculate the 7-day rolling average of throughput. Additionally, explain whether you prefer using the daily metric or the 7-day rolling average for throughput, and why?</vt:lpstr>
      <vt:lpstr>Task c: Language Share Analysis</vt:lpstr>
      <vt:lpstr>Task b: Write an SQL query to calculate the percentage share of each language over the last 30 days.</vt:lpstr>
      <vt:lpstr>Task d: Duplicate Rows Detection</vt:lpstr>
      <vt:lpstr>Task d: Write an SQL query to display duplicate rows from the job_data table.</vt:lpstr>
      <vt:lpstr>Case Study 2: Investigating Metric Spike</vt:lpstr>
      <vt:lpstr>Task a: Weekly User Engagement</vt:lpstr>
      <vt:lpstr>Task a: Write an SQL query to calculate the weekly user engagement.</vt:lpstr>
      <vt:lpstr>Task b: User Growth Analysis</vt:lpstr>
      <vt:lpstr>Task b: Write an SQL query to calculate the user growth for the product.</vt:lpstr>
      <vt:lpstr>Task c: Weekly Retention Analysis</vt:lpstr>
      <vt:lpstr>Task c: Write an SQL query to calculate the weekly retention of users based on their sign-up cohort.</vt:lpstr>
      <vt:lpstr>PowerPoint Presentation</vt:lpstr>
      <vt:lpstr>Task d: Weekly Engagement Per Device</vt:lpstr>
      <vt:lpstr>Task d: Write an SQL query to calculate the weekly engagement per device.</vt:lpstr>
      <vt:lpstr>Task e: Email Engagement Analysis</vt:lpstr>
      <vt:lpstr>Task E: Write an SQL query to calculate the email engagement metrics.</vt:lpstr>
      <vt:lpstr>insights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Shilpi Soni</dc:creator>
  <cp:lastModifiedBy>Shilpi Soni</cp:lastModifiedBy>
  <cp:revision>15</cp:revision>
  <dcterms:created xsi:type="dcterms:W3CDTF">2024-08-30T06:27:46Z</dcterms:created>
  <dcterms:modified xsi:type="dcterms:W3CDTF">2024-09-01T16:41:31Z</dcterms:modified>
</cp:coreProperties>
</file>